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3"/>
  </p:notesMasterIdLst>
  <p:sldIdLst>
    <p:sldId id="256" r:id="rId2"/>
    <p:sldId id="3398" r:id="rId3"/>
    <p:sldId id="257" r:id="rId4"/>
    <p:sldId id="3399" r:id="rId5"/>
    <p:sldId id="3429" r:id="rId6"/>
    <p:sldId id="258" r:id="rId7"/>
    <p:sldId id="3359" r:id="rId8"/>
    <p:sldId id="3363" r:id="rId9"/>
    <p:sldId id="3366" r:id="rId10"/>
    <p:sldId id="3367" r:id="rId11"/>
    <p:sldId id="3368" r:id="rId12"/>
    <p:sldId id="3426" r:id="rId13"/>
    <p:sldId id="3425" r:id="rId14"/>
    <p:sldId id="3422" r:id="rId15"/>
    <p:sldId id="3428" r:id="rId16"/>
    <p:sldId id="3423" r:id="rId17"/>
    <p:sldId id="3427" r:id="rId18"/>
    <p:sldId id="3424" r:id="rId19"/>
    <p:sldId id="3358" r:id="rId20"/>
    <p:sldId id="3360" r:id="rId21"/>
    <p:sldId id="3362" r:id="rId22"/>
    <p:sldId id="3389" r:id="rId23"/>
    <p:sldId id="3390" r:id="rId24"/>
    <p:sldId id="3391" r:id="rId25"/>
    <p:sldId id="3392" r:id="rId26"/>
    <p:sldId id="3393" r:id="rId27"/>
    <p:sldId id="3394" r:id="rId28"/>
    <p:sldId id="3395" r:id="rId29"/>
    <p:sldId id="3415" r:id="rId30"/>
    <p:sldId id="3396" r:id="rId31"/>
    <p:sldId id="3416" r:id="rId3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5137"/>
    <p:restoredTop sz="93372"/>
  </p:normalViewPr>
  <p:slideViewPr>
    <p:cSldViewPr snapToGrid="0">
      <p:cViewPr varScale="1">
        <p:scale>
          <a:sx n="84" d="100"/>
          <a:sy n="84" d="100"/>
        </p:scale>
        <p:origin x="456" y="480"/>
      </p:cViewPr>
      <p:guideLst/>
    </p:cSldViewPr>
  </p:slideViewPr>
  <p:notesTextViewPr>
    <p:cViewPr>
      <p:scale>
        <a:sx n="20" d="100"/>
        <a:sy n="20" d="100"/>
      </p:scale>
      <p:origin x="0" y="0"/>
    </p:cViewPr>
  </p:notesTextViewPr>
  <p:sorterViewPr>
    <p:cViewPr>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83B68FB-4639-564A-B02E-91CC9C4E5B4E}" type="datetimeFigureOut">
              <a:rPr lang="en-US" smtClean="0"/>
              <a:t>8/28/25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C88EBA6-4E2F-4747-BB24-C279357A824E}" type="slidenum">
              <a:rPr lang="en-US" smtClean="0"/>
              <a:t>‹#›</a:t>
            </a:fld>
            <a:endParaRPr lang="en-US"/>
          </a:p>
        </p:txBody>
      </p:sp>
    </p:spTree>
    <p:extLst>
      <p:ext uri="{BB962C8B-B14F-4D97-AF65-F5344CB8AC3E}">
        <p14:creationId xmlns:p14="http://schemas.microsoft.com/office/powerpoint/2010/main" val="24800891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D09ED54-5392-FF4D-9455-162E1AC721E3}" type="datetimeFigureOut">
              <a:rPr lang="en-US" smtClean="0"/>
              <a:t>8/28/25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6581A7-2556-3E49-9DCB-5D04187500B6}" type="slidenum">
              <a:rPr lang="en-US" smtClean="0"/>
              <a:t>‹#›</a:t>
            </a:fld>
            <a:endParaRPr lang="en-US"/>
          </a:p>
        </p:txBody>
      </p:sp>
    </p:spTree>
    <p:extLst>
      <p:ext uri="{BB962C8B-B14F-4D97-AF65-F5344CB8AC3E}">
        <p14:creationId xmlns:p14="http://schemas.microsoft.com/office/powerpoint/2010/main" val="31673088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D09ED54-5392-FF4D-9455-162E1AC721E3}" type="datetimeFigureOut">
              <a:rPr lang="en-US" smtClean="0"/>
              <a:t>8/28/25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6581A7-2556-3E49-9DCB-5D04187500B6}" type="slidenum">
              <a:rPr lang="en-US" smtClean="0"/>
              <a:t>‹#›</a:t>
            </a:fld>
            <a:endParaRPr lang="en-US"/>
          </a:p>
        </p:txBody>
      </p:sp>
    </p:spTree>
    <p:extLst>
      <p:ext uri="{BB962C8B-B14F-4D97-AF65-F5344CB8AC3E}">
        <p14:creationId xmlns:p14="http://schemas.microsoft.com/office/powerpoint/2010/main" val="20322632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9D09ED54-5392-FF4D-9455-162E1AC721E3}" type="datetimeFigureOut">
              <a:rPr lang="en-US" smtClean="0"/>
              <a:t>8/28/25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6581A7-2556-3E49-9DCB-5D04187500B6}" type="slidenum">
              <a:rPr lang="en-US" smtClean="0"/>
              <a:t>‹#›</a:t>
            </a:fld>
            <a:endParaRPr lang="en-US"/>
          </a:p>
        </p:txBody>
      </p:sp>
    </p:spTree>
    <p:extLst>
      <p:ext uri="{BB962C8B-B14F-4D97-AF65-F5344CB8AC3E}">
        <p14:creationId xmlns:p14="http://schemas.microsoft.com/office/powerpoint/2010/main" val="5681497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9D09ED54-5392-FF4D-9455-162E1AC721E3}" type="datetimeFigureOut">
              <a:rPr lang="en-US" smtClean="0"/>
              <a:t>8/28/25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6581A7-2556-3E49-9DCB-5D04187500B6}" type="slidenum">
              <a:rPr lang="en-US" smtClean="0"/>
              <a:t>‹#›</a:t>
            </a:fld>
            <a:endParaRPr lang="en-US"/>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5960962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D09ED54-5392-FF4D-9455-162E1AC721E3}" type="datetimeFigureOut">
              <a:rPr lang="en-US" smtClean="0"/>
              <a:t>8/28/25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6581A7-2556-3E49-9DCB-5D04187500B6}" type="slidenum">
              <a:rPr lang="en-US" smtClean="0"/>
              <a:t>‹#›</a:t>
            </a:fld>
            <a:endParaRPr lang="en-US"/>
          </a:p>
        </p:txBody>
      </p:sp>
    </p:spTree>
    <p:extLst>
      <p:ext uri="{BB962C8B-B14F-4D97-AF65-F5344CB8AC3E}">
        <p14:creationId xmlns:p14="http://schemas.microsoft.com/office/powerpoint/2010/main" val="12711686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D09ED54-5392-FF4D-9455-162E1AC721E3}" type="datetimeFigureOut">
              <a:rPr lang="en-US" smtClean="0"/>
              <a:t>8/28/25</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6581A7-2556-3E49-9DCB-5D04187500B6}" type="slidenum">
              <a:rPr lang="en-US" smtClean="0"/>
              <a:t>‹#›</a:t>
            </a:fld>
            <a:endParaRPr lang="en-US"/>
          </a:p>
        </p:txBody>
      </p:sp>
    </p:spTree>
    <p:extLst>
      <p:ext uri="{BB962C8B-B14F-4D97-AF65-F5344CB8AC3E}">
        <p14:creationId xmlns:p14="http://schemas.microsoft.com/office/powerpoint/2010/main" val="133098180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D09ED54-5392-FF4D-9455-162E1AC721E3}" type="datetimeFigureOut">
              <a:rPr lang="en-US" smtClean="0"/>
              <a:t>8/28/25</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6581A7-2556-3E49-9DCB-5D04187500B6}" type="slidenum">
              <a:rPr lang="en-US" smtClean="0"/>
              <a:t>‹#›</a:t>
            </a:fld>
            <a:endParaRPr lang="en-US"/>
          </a:p>
        </p:txBody>
      </p:sp>
    </p:spTree>
    <p:extLst>
      <p:ext uri="{BB962C8B-B14F-4D97-AF65-F5344CB8AC3E}">
        <p14:creationId xmlns:p14="http://schemas.microsoft.com/office/powerpoint/2010/main" val="348095510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D09ED54-5392-FF4D-9455-162E1AC721E3}" type="datetimeFigureOut">
              <a:rPr lang="en-US" smtClean="0"/>
              <a:t>8/28/25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6581A7-2556-3E49-9DCB-5D04187500B6}" type="slidenum">
              <a:rPr lang="en-US" smtClean="0"/>
              <a:t>‹#›</a:t>
            </a:fld>
            <a:endParaRPr lang="en-US"/>
          </a:p>
        </p:txBody>
      </p:sp>
    </p:spTree>
    <p:extLst>
      <p:ext uri="{BB962C8B-B14F-4D97-AF65-F5344CB8AC3E}">
        <p14:creationId xmlns:p14="http://schemas.microsoft.com/office/powerpoint/2010/main" val="237239827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D09ED54-5392-FF4D-9455-162E1AC721E3}" type="datetimeFigureOut">
              <a:rPr lang="en-US" smtClean="0"/>
              <a:t>8/28/25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6581A7-2556-3E49-9DCB-5D04187500B6}" type="slidenum">
              <a:rPr lang="en-US" smtClean="0"/>
              <a:t>‹#›</a:t>
            </a:fld>
            <a:endParaRPr lang="en-US"/>
          </a:p>
        </p:txBody>
      </p:sp>
    </p:spTree>
    <p:extLst>
      <p:ext uri="{BB962C8B-B14F-4D97-AF65-F5344CB8AC3E}">
        <p14:creationId xmlns:p14="http://schemas.microsoft.com/office/powerpoint/2010/main" val="32031507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9D09ED54-5392-FF4D-9455-162E1AC721E3}" type="datetimeFigureOut">
              <a:rPr lang="en-US" smtClean="0"/>
              <a:t>8/28/25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6581A7-2556-3E49-9DCB-5D04187500B6}" type="slidenum">
              <a:rPr lang="en-US" smtClean="0"/>
              <a:t>‹#›</a:t>
            </a:fld>
            <a:endParaRPr lang="en-US"/>
          </a:p>
        </p:txBody>
      </p:sp>
    </p:spTree>
    <p:extLst>
      <p:ext uri="{BB962C8B-B14F-4D97-AF65-F5344CB8AC3E}">
        <p14:creationId xmlns:p14="http://schemas.microsoft.com/office/powerpoint/2010/main" val="8613376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D09ED54-5392-FF4D-9455-162E1AC721E3}" type="datetimeFigureOut">
              <a:rPr lang="en-US" smtClean="0"/>
              <a:t>8/28/25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6581A7-2556-3E49-9DCB-5D04187500B6}" type="slidenum">
              <a:rPr lang="en-US" smtClean="0"/>
              <a:t>‹#›</a:t>
            </a:fld>
            <a:endParaRPr lang="en-US"/>
          </a:p>
        </p:txBody>
      </p:sp>
    </p:spTree>
    <p:extLst>
      <p:ext uri="{BB962C8B-B14F-4D97-AF65-F5344CB8AC3E}">
        <p14:creationId xmlns:p14="http://schemas.microsoft.com/office/powerpoint/2010/main" val="24936635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D09ED54-5392-FF4D-9455-162E1AC721E3}" type="datetimeFigureOut">
              <a:rPr lang="en-US" smtClean="0"/>
              <a:t>8/28/25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6581A7-2556-3E49-9DCB-5D04187500B6}" type="slidenum">
              <a:rPr lang="en-US" smtClean="0"/>
              <a:t>‹#›</a:t>
            </a:fld>
            <a:endParaRPr lang="en-US"/>
          </a:p>
        </p:txBody>
      </p:sp>
    </p:spTree>
    <p:extLst>
      <p:ext uri="{BB962C8B-B14F-4D97-AF65-F5344CB8AC3E}">
        <p14:creationId xmlns:p14="http://schemas.microsoft.com/office/powerpoint/2010/main" val="39047039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D09ED54-5392-FF4D-9455-162E1AC721E3}" type="datetimeFigureOut">
              <a:rPr lang="en-US" smtClean="0"/>
              <a:t>8/28/25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26581A7-2556-3E49-9DCB-5D04187500B6}" type="slidenum">
              <a:rPr lang="en-US" smtClean="0"/>
              <a:t>‹#›</a:t>
            </a:fld>
            <a:endParaRPr lang="en-US"/>
          </a:p>
        </p:txBody>
      </p:sp>
    </p:spTree>
    <p:extLst>
      <p:ext uri="{BB962C8B-B14F-4D97-AF65-F5344CB8AC3E}">
        <p14:creationId xmlns:p14="http://schemas.microsoft.com/office/powerpoint/2010/main" val="19578793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9D09ED54-5392-FF4D-9455-162E1AC721E3}" type="datetimeFigureOut">
              <a:rPr lang="en-US" smtClean="0"/>
              <a:t>8/28/25</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326581A7-2556-3E49-9DCB-5D04187500B6}" type="slidenum">
              <a:rPr lang="en-US" smtClean="0"/>
              <a:t>‹#›</a:t>
            </a:fld>
            <a:endParaRPr lang="en-US"/>
          </a:p>
        </p:txBody>
      </p:sp>
    </p:spTree>
    <p:extLst>
      <p:ext uri="{BB962C8B-B14F-4D97-AF65-F5344CB8AC3E}">
        <p14:creationId xmlns:p14="http://schemas.microsoft.com/office/powerpoint/2010/main" val="30802836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9D09ED54-5392-FF4D-9455-162E1AC721E3}" type="datetimeFigureOut">
              <a:rPr lang="en-US" smtClean="0"/>
              <a:t>8/28/25</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326581A7-2556-3E49-9DCB-5D04187500B6}" type="slidenum">
              <a:rPr lang="en-US" smtClean="0"/>
              <a:t>‹#›</a:t>
            </a:fld>
            <a:endParaRPr lang="en-US"/>
          </a:p>
        </p:txBody>
      </p:sp>
    </p:spTree>
    <p:extLst>
      <p:ext uri="{BB962C8B-B14F-4D97-AF65-F5344CB8AC3E}">
        <p14:creationId xmlns:p14="http://schemas.microsoft.com/office/powerpoint/2010/main" val="32306338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9D09ED54-5392-FF4D-9455-162E1AC721E3}" type="datetimeFigureOut">
              <a:rPr lang="en-US" smtClean="0"/>
              <a:t>8/28/25</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326581A7-2556-3E49-9DCB-5D04187500B6}" type="slidenum">
              <a:rPr lang="en-US" smtClean="0"/>
              <a:t>‹#›</a:t>
            </a:fld>
            <a:endParaRPr lang="en-US"/>
          </a:p>
        </p:txBody>
      </p:sp>
    </p:spTree>
    <p:extLst>
      <p:ext uri="{BB962C8B-B14F-4D97-AF65-F5344CB8AC3E}">
        <p14:creationId xmlns:p14="http://schemas.microsoft.com/office/powerpoint/2010/main" val="36671863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D09ED54-5392-FF4D-9455-162E1AC721E3}" type="datetimeFigureOut">
              <a:rPr lang="en-US" smtClean="0"/>
              <a:t>8/28/25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6581A7-2556-3E49-9DCB-5D04187500B6}" type="slidenum">
              <a:rPr lang="en-US" smtClean="0"/>
              <a:t>‹#›</a:t>
            </a:fld>
            <a:endParaRPr lang="en-US"/>
          </a:p>
        </p:txBody>
      </p:sp>
    </p:spTree>
    <p:extLst>
      <p:ext uri="{BB962C8B-B14F-4D97-AF65-F5344CB8AC3E}">
        <p14:creationId xmlns:p14="http://schemas.microsoft.com/office/powerpoint/2010/main" val="39205142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9D09ED54-5392-FF4D-9455-162E1AC721E3}" type="datetimeFigureOut">
              <a:rPr lang="en-US" smtClean="0"/>
              <a:t>8/28/25</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326581A7-2556-3E49-9DCB-5D04187500B6}" type="slidenum">
              <a:rPr lang="en-US" smtClean="0"/>
              <a:t>‹#›</a:t>
            </a:fld>
            <a:endParaRPr lang="en-US"/>
          </a:p>
        </p:txBody>
      </p:sp>
    </p:spTree>
    <p:extLst>
      <p:ext uri="{BB962C8B-B14F-4D97-AF65-F5344CB8AC3E}">
        <p14:creationId xmlns:p14="http://schemas.microsoft.com/office/powerpoint/2010/main" val="3073719232"/>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http://www.reid.co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http://www.reid.com/"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hyperlink" Target="mailto:jbuckley@reid.com"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06770-89AA-B452-934C-1DF3B980407D}"/>
              </a:ext>
            </a:extLst>
          </p:cNvPr>
          <p:cNvSpPr>
            <a:spLocks noGrp="1"/>
          </p:cNvSpPr>
          <p:nvPr>
            <p:ph type="ctrTitle"/>
          </p:nvPr>
        </p:nvSpPr>
        <p:spPr>
          <a:xfrm>
            <a:off x="1154955" y="415829"/>
            <a:ext cx="8825658" cy="3329581"/>
          </a:xfrm>
        </p:spPr>
        <p:txBody>
          <a:bodyPr/>
          <a:lstStyle/>
          <a:p>
            <a:pPr algn="ctr"/>
            <a:r>
              <a:rPr lang="en-US" sz="4000" b="1" dirty="0">
                <a:latin typeface="Arial" panose="020B0604020202020204" pitchFamily="34" charset="0"/>
                <a:cs typeface="Arial" panose="020B0604020202020204" pitchFamily="34" charset="0"/>
              </a:rPr>
              <a:t>Video Illustrations of the Reid Technique </a:t>
            </a:r>
            <a:br>
              <a:rPr lang="en-US" dirty="0"/>
            </a:br>
            <a:br>
              <a:rPr lang="en-US" sz="2800" dirty="0">
                <a:latin typeface="Arial" panose="020B0604020202020204" pitchFamily="34" charset="0"/>
                <a:cs typeface="Arial" panose="020B0604020202020204" pitchFamily="34" charset="0"/>
              </a:rPr>
            </a:br>
            <a:endParaRPr lang="en-US" sz="2800" dirty="0">
              <a:latin typeface="Arial" panose="020B0604020202020204" pitchFamily="34" charset="0"/>
              <a:cs typeface="Arial" panose="020B0604020202020204" pitchFamily="34" charset="0"/>
            </a:endParaRPr>
          </a:p>
        </p:txBody>
      </p:sp>
      <p:sp>
        <p:nvSpPr>
          <p:cNvPr id="3" name="Subtitle 2">
            <a:extLst>
              <a:ext uri="{FF2B5EF4-FFF2-40B4-BE49-F238E27FC236}">
                <a16:creationId xmlns:a16="http://schemas.microsoft.com/office/drawing/2014/main" id="{86920100-CABC-773D-AAB5-773B32C3F8B2}"/>
              </a:ext>
            </a:extLst>
          </p:cNvPr>
          <p:cNvSpPr>
            <a:spLocks noGrp="1"/>
          </p:cNvSpPr>
          <p:nvPr>
            <p:ph type="subTitle" idx="1"/>
          </p:nvPr>
        </p:nvSpPr>
        <p:spPr>
          <a:xfrm>
            <a:off x="1154955" y="4777380"/>
            <a:ext cx="10601616" cy="861420"/>
          </a:xfrm>
        </p:spPr>
        <p:txBody>
          <a:bodyPr>
            <a:normAutofit/>
          </a:bodyPr>
          <a:lstStyle/>
          <a:p>
            <a:r>
              <a:rPr lang="en-US" sz="2400" dirty="0"/>
              <a:t>Joseph P. Buckle</a:t>
            </a:r>
            <a:r>
              <a:rPr lang="en-US" sz="2400" i="1" dirty="0"/>
              <a:t>y, President, John E. Reid and Associates, Inc</a:t>
            </a:r>
            <a:endParaRPr lang="en-US" sz="2400" dirty="0"/>
          </a:p>
        </p:txBody>
      </p:sp>
    </p:spTree>
    <p:extLst>
      <p:ext uri="{BB962C8B-B14F-4D97-AF65-F5344CB8AC3E}">
        <p14:creationId xmlns:p14="http://schemas.microsoft.com/office/powerpoint/2010/main" val="5443747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EFF934-5B0B-534B-2A9F-CF40463F5DE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5796463-FC52-528E-0CC4-D44F092A5DD2}"/>
              </a:ext>
            </a:extLst>
          </p:cNvPr>
          <p:cNvSpPr>
            <a:spLocks noGrp="1"/>
          </p:cNvSpPr>
          <p:nvPr>
            <p:ph idx="1"/>
          </p:nvPr>
        </p:nvSpPr>
        <p:spPr>
          <a:xfrm>
            <a:off x="566283" y="1894430"/>
            <a:ext cx="10319431" cy="5653313"/>
          </a:xfrm>
        </p:spPr>
        <p:txBody>
          <a:bodyPr>
            <a:normAutofit/>
          </a:bodyPr>
          <a:lstStyle/>
          <a:p>
            <a:pPr marL="0" indent="0">
              <a:lnSpc>
                <a:spcPct val="150000"/>
              </a:lnSpc>
              <a:buNone/>
            </a:pPr>
            <a:r>
              <a:rPr lang="en-US" sz="2800" dirty="0">
                <a:latin typeface="Arial" panose="020B0604020202020204" pitchFamily="34" charset="0"/>
                <a:cs typeface="Arial" panose="020B0604020202020204" pitchFamily="34" charset="0"/>
              </a:rPr>
              <a:t>As part of an offender’s decision to commit a crime or, in the case of a spontaneous crime, following it, it is natural for the offender to justify or rationalize the crime in some manner. Psychologists refer to this internal process as “techniques of neutralization.”</a:t>
            </a:r>
          </a:p>
          <a:p>
            <a:pPr marL="0" indent="0">
              <a:lnSpc>
                <a:spcPct val="150000"/>
              </a:lnSpc>
              <a:buNone/>
            </a:pPr>
            <a:endParaRPr lang="en-US" dirty="0"/>
          </a:p>
        </p:txBody>
      </p:sp>
    </p:spTree>
    <p:extLst>
      <p:ext uri="{BB962C8B-B14F-4D97-AF65-F5344CB8AC3E}">
        <p14:creationId xmlns:p14="http://schemas.microsoft.com/office/powerpoint/2010/main" val="15052316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A223FC-FB79-C2B7-D807-A7CF22A55A8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D1CE8F5-0B6B-A7D1-A47B-08F1F9596EA1}"/>
              </a:ext>
            </a:extLst>
          </p:cNvPr>
          <p:cNvSpPr>
            <a:spLocks noGrp="1"/>
          </p:cNvSpPr>
          <p:nvPr>
            <p:ph idx="1"/>
          </p:nvPr>
        </p:nvSpPr>
        <p:spPr>
          <a:xfrm>
            <a:off x="566283" y="602343"/>
            <a:ext cx="10319431" cy="5653313"/>
          </a:xfrm>
        </p:spPr>
        <p:txBody>
          <a:bodyPr>
            <a:normAutofit/>
          </a:bodyPr>
          <a:lstStyle/>
          <a:p>
            <a:pPr marL="0" indent="0">
              <a:lnSpc>
                <a:spcPct val="150000"/>
              </a:lnSpc>
              <a:buNone/>
            </a:pPr>
            <a:r>
              <a:rPr lang="en-US" sz="2800" i="1" dirty="0">
                <a:latin typeface="Arial" panose="020B0604020202020204" pitchFamily="34" charset="0"/>
                <a:cs typeface="Arial" panose="020B0604020202020204" pitchFamily="34" charset="0"/>
              </a:rPr>
              <a:t>	</a:t>
            </a:r>
          </a:p>
          <a:p>
            <a:pPr marL="0" indent="0">
              <a:lnSpc>
                <a:spcPct val="150000"/>
              </a:lnSpc>
              <a:buNone/>
            </a:pPr>
            <a:r>
              <a:rPr lang="en-US" sz="2800" dirty="0">
                <a:latin typeface="Arial" panose="020B0604020202020204" pitchFamily="34" charset="0"/>
                <a:cs typeface="Arial" panose="020B0604020202020204" pitchFamily="34" charset="0"/>
              </a:rPr>
              <a:t>Neutralization theory has shown that criminals use techniques such as the denial of responsibility, denial of injury, denial of the victim, condemnation of the condemners and appeal to higher loyalties to neutralize the feelings of guilt or shame associated with their actions. </a:t>
            </a:r>
          </a:p>
          <a:p>
            <a:pPr marL="0" indent="0">
              <a:lnSpc>
                <a:spcPct val="150000"/>
              </a:lnSpc>
              <a:buNone/>
            </a:pPr>
            <a:endParaRPr lang="en-US" dirty="0"/>
          </a:p>
        </p:txBody>
      </p:sp>
    </p:spTree>
    <p:extLst>
      <p:ext uri="{BB962C8B-B14F-4D97-AF65-F5344CB8AC3E}">
        <p14:creationId xmlns:p14="http://schemas.microsoft.com/office/powerpoint/2010/main" val="28528404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D5DD28-E855-C949-055A-A7407F89B61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624950E-4E7A-6AD9-6E09-54735711ED67}"/>
              </a:ext>
            </a:extLst>
          </p:cNvPr>
          <p:cNvSpPr>
            <a:spLocks noGrp="1"/>
          </p:cNvSpPr>
          <p:nvPr>
            <p:ph idx="1"/>
          </p:nvPr>
        </p:nvSpPr>
        <p:spPr>
          <a:xfrm>
            <a:off x="566283" y="602343"/>
            <a:ext cx="10319431" cy="5653313"/>
          </a:xfrm>
        </p:spPr>
        <p:txBody>
          <a:bodyPr>
            <a:normAutofit/>
          </a:bodyPr>
          <a:lstStyle/>
          <a:p>
            <a:pPr marL="0" indent="0">
              <a:lnSpc>
                <a:spcPct val="150000"/>
              </a:lnSpc>
              <a:buNone/>
            </a:pPr>
            <a:endParaRPr lang="en-US" sz="2800" dirty="0">
              <a:latin typeface="Arial" panose="020B0604020202020204" pitchFamily="34" charset="0"/>
              <a:cs typeface="Arial" panose="020B0604020202020204" pitchFamily="34" charset="0"/>
            </a:endParaRPr>
          </a:p>
          <a:p>
            <a:pPr marL="0" indent="0">
              <a:lnSpc>
                <a:spcPct val="150000"/>
              </a:lnSpc>
              <a:buNone/>
            </a:pPr>
            <a:endParaRPr lang="en-US" sz="2800" dirty="0">
              <a:latin typeface="Arial" panose="020B0604020202020204" pitchFamily="34" charset="0"/>
              <a:cs typeface="Arial" panose="020B0604020202020204" pitchFamily="34" charset="0"/>
            </a:endParaRPr>
          </a:p>
          <a:p>
            <a:pPr marL="0" indent="0">
              <a:lnSpc>
                <a:spcPct val="150000"/>
              </a:lnSpc>
              <a:buNone/>
            </a:pPr>
            <a:r>
              <a:rPr lang="en-US" sz="2800" dirty="0">
                <a:latin typeface="Arial" panose="020B0604020202020204" pitchFamily="34" charset="0"/>
                <a:cs typeface="Arial" panose="020B0604020202020204" pitchFamily="34" charset="0"/>
              </a:rPr>
              <a:t>This theory proposes that people who commit crimes often use techniques of neutralization/rationalization to deflect responsibility for their actions and justify their criminal behavior.</a:t>
            </a:r>
          </a:p>
          <a:p>
            <a:pPr marL="0" indent="0">
              <a:lnSpc>
                <a:spcPct val="150000"/>
              </a:lnSpc>
              <a:buNone/>
            </a:pPr>
            <a:endParaRPr lang="en-US" dirty="0"/>
          </a:p>
        </p:txBody>
      </p:sp>
    </p:spTree>
    <p:extLst>
      <p:ext uri="{BB962C8B-B14F-4D97-AF65-F5344CB8AC3E}">
        <p14:creationId xmlns:p14="http://schemas.microsoft.com/office/powerpoint/2010/main" val="41556446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E91525-5457-6F32-F41E-982DC002E88E}"/>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ED4A4A35-728B-FAC2-59DB-594C4CA7025A}"/>
              </a:ext>
            </a:extLst>
          </p:cNvPr>
          <p:cNvSpPr>
            <a:spLocks noGrp="1"/>
          </p:cNvSpPr>
          <p:nvPr>
            <p:ph idx="1"/>
          </p:nvPr>
        </p:nvSpPr>
        <p:spPr>
          <a:xfrm>
            <a:off x="376030" y="350242"/>
            <a:ext cx="11136415" cy="6507758"/>
          </a:xfrm>
        </p:spPr>
        <p:txBody>
          <a:bodyPr/>
          <a:lstStyle/>
          <a:p>
            <a:pPr>
              <a:lnSpc>
                <a:spcPct val="150000"/>
              </a:lnSpc>
            </a:pPr>
            <a:endParaRPr lang="en-US" sz="2800" dirty="0">
              <a:latin typeface="Arial" panose="020B0604020202020204" pitchFamily="34" charset="0"/>
              <a:cs typeface="Arial" panose="020B0604020202020204" pitchFamily="34" charset="0"/>
            </a:endParaRPr>
          </a:p>
          <a:p>
            <a:pPr>
              <a:lnSpc>
                <a:spcPct val="150000"/>
              </a:lnSpc>
            </a:pPr>
            <a:r>
              <a:rPr lang="en-US" sz="2800" dirty="0">
                <a:latin typeface="Arial" panose="020B0604020202020204" pitchFamily="34" charset="0"/>
                <a:cs typeface="Arial" panose="020B0604020202020204" pitchFamily="34" charset="0"/>
              </a:rPr>
              <a:t>With this basic understanding of human nature in mind, it is a very effective approach during interrogation for the investigator to shift the blame for what the subject did onto some person or circumstance other that the subject himself, such as blaming the victim, an accomplice or some other circumstance that prompted the suspect’s behavior because in most instances, the subject has already done that in their own mind.</a:t>
            </a:r>
          </a:p>
          <a:p>
            <a:endParaRPr lang="en-US" dirty="0"/>
          </a:p>
        </p:txBody>
      </p:sp>
    </p:spTree>
    <p:extLst>
      <p:ext uri="{BB962C8B-B14F-4D97-AF65-F5344CB8AC3E}">
        <p14:creationId xmlns:p14="http://schemas.microsoft.com/office/powerpoint/2010/main" val="2628260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74980A-A49F-9962-5B35-60DDCA4F059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7D7CEED-15C0-C839-4B2F-65CEB8F73537}"/>
              </a:ext>
            </a:extLst>
          </p:cNvPr>
          <p:cNvSpPr>
            <a:spLocks noGrp="1"/>
          </p:cNvSpPr>
          <p:nvPr>
            <p:ph idx="1"/>
          </p:nvPr>
        </p:nvSpPr>
        <p:spPr>
          <a:xfrm>
            <a:off x="0" y="0"/>
            <a:ext cx="12192000" cy="6248399"/>
          </a:xfrm>
        </p:spPr>
        <p:txBody>
          <a:bodyPr/>
          <a:lstStyle/>
          <a:p>
            <a:endParaRPr lang="en-US" dirty="0"/>
          </a:p>
          <a:p>
            <a:endParaRPr lang="en-US" dirty="0"/>
          </a:p>
          <a:p>
            <a:pPr>
              <a:lnSpc>
                <a:spcPct val="150000"/>
              </a:lnSpc>
            </a:pPr>
            <a:r>
              <a:rPr lang="en-US" sz="2800" dirty="0">
                <a:latin typeface="Arial" panose="020B0604020202020204" pitchFamily="34" charset="0"/>
                <a:cs typeface="Arial" panose="020B0604020202020204" pitchFamily="34" charset="0"/>
              </a:rPr>
              <a:t>So oftentimes the themes that the investigator may suggest during the interrogation process are the excuses or rationalizations that the subject has already adopted</a:t>
            </a:r>
          </a:p>
          <a:p>
            <a:pPr marL="0" indent="0">
              <a:lnSpc>
                <a:spcPct val="150000"/>
              </a:lnSpc>
              <a:buNone/>
            </a:pPr>
            <a:endParaRPr lang="en-US" sz="2800" dirty="0">
              <a:latin typeface="Arial" panose="020B0604020202020204" pitchFamily="34" charset="0"/>
              <a:cs typeface="Arial" panose="020B0604020202020204" pitchFamily="34" charset="0"/>
            </a:endParaRPr>
          </a:p>
          <a:p>
            <a:pPr>
              <a:lnSpc>
                <a:spcPct val="150000"/>
              </a:lnSpc>
            </a:pPr>
            <a:r>
              <a:rPr lang="en-US" sz="2800" dirty="0">
                <a:latin typeface="Arial" panose="020B0604020202020204" pitchFamily="34" charset="0"/>
                <a:cs typeface="Arial" panose="020B0604020202020204" pitchFamily="34" charset="0"/>
              </a:rPr>
              <a:t>Here is the interrogation of               in which the investigator develops  the theme (rationalization) that the subject </a:t>
            </a:r>
          </a:p>
        </p:txBody>
      </p:sp>
    </p:spTree>
    <p:extLst>
      <p:ext uri="{BB962C8B-B14F-4D97-AF65-F5344CB8AC3E}">
        <p14:creationId xmlns:p14="http://schemas.microsoft.com/office/powerpoint/2010/main" val="19825589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0170AA-8113-F897-6B6F-4D8B07D9C23D}"/>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B0D7A36-A676-3EEF-4D10-49FBEB34D18E}"/>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9812353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C59EC8-F1E6-F867-96E5-572F0CCC60AF}"/>
              </a:ext>
            </a:extLst>
          </p:cNvPr>
          <p:cNvSpPr>
            <a:spLocks noGrp="1"/>
          </p:cNvSpPr>
          <p:nvPr>
            <p:ph type="title"/>
          </p:nvPr>
        </p:nvSpPr>
        <p:spPr/>
        <p:txBody>
          <a:bodyPr/>
          <a:lstStyle/>
          <a:p>
            <a:pPr algn="ctr"/>
            <a:r>
              <a:rPr lang="en-US" dirty="0">
                <a:latin typeface="Arial" panose="020B0604020202020204" pitchFamily="34" charset="0"/>
                <a:cs typeface="Arial" panose="020B0604020202020204" pitchFamily="34" charset="0"/>
              </a:rPr>
              <a:t>Correcting Misinformation About the Reid Technique</a:t>
            </a:r>
            <a:endParaRPr lang="en-US" dirty="0"/>
          </a:p>
        </p:txBody>
      </p:sp>
      <p:sp>
        <p:nvSpPr>
          <p:cNvPr id="3" name="Content Placeholder 2">
            <a:extLst>
              <a:ext uri="{FF2B5EF4-FFF2-40B4-BE49-F238E27FC236}">
                <a16:creationId xmlns:a16="http://schemas.microsoft.com/office/drawing/2014/main" id="{0D2BBC8E-F249-FA7D-ADA9-568B5998326A}"/>
              </a:ext>
            </a:extLst>
          </p:cNvPr>
          <p:cNvSpPr>
            <a:spLocks noGrp="1"/>
          </p:cNvSpPr>
          <p:nvPr>
            <p:ph idx="1"/>
          </p:nvPr>
        </p:nvSpPr>
        <p:spPr>
          <a:xfrm>
            <a:off x="1103312" y="2052918"/>
            <a:ext cx="10836642" cy="4195481"/>
          </a:xfrm>
        </p:spPr>
        <p:txBody>
          <a:bodyPr>
            <a:normAutofit/>
          </a:bodyPr>
          <a:lstStyle/>
          <a:p>
            <a:pPr>
              <a:lnSpc>
                <a:spcPct val="150000"/>
              </a:lnSpc>
            </a:pPr>
            <a:r>
              <a:rPr lang="en-US" sz="2800" dirty="0">
                <a:latin typeface="Arial" panose="020B0604020202020204" pitchFamily="34" charset="0"/>
                <a:cs typeface="Arial" panose="020B0604020202020204" pitchFamily="34" charset="0"/>
              </a:rPr>
              <a:t>As you just saw, during the interrogation process, we never  tell the subject that they will receive a reduced punishment (minimization) if they admit that they committed the crime</a:t>
            </a:r>
            <a:endParaRPr lang="en-US" sz="2800" dirty="0"/>
          </a:p>
        </p:txBody>
      </p:sp>
    </p:spTree>
    <p:extLst>
      <p:ext uri="{BB962C8B-B14F-4D97-AF65-F5344CB8AC3E}">
        <p14:creationId xmlns:p14="http://schemas.microsoft.com/office/powerpoint/2010/main" val="7797950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938B91-CA8E-010B-8A57-37ED33F8566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FEBD26A-C820-A267-8779-9FBB470865FA}"/>
              </a:ext>
            </a:extLst>
          </p:cNvPr>
          <p:cNvSpPr>
            <a:spLocks noGrp="1"/>
          </p:cNvSpPr>
          <p:nvPr>
            <p:ph type="title"/>
          </p:nvPr>
        </p:nvSpPr>
        <p:spPr/>
        <p:txBody>
          <a:bodyPr/>
          <a:lstStyle/>
          <a:p>
            <a:pPr algn="ctr"/>
            <a:r>
              <a:rPr lang="en-US" dirty="0">
                <a:latin typeface="Arial" panose="020B0604020202020204" pitchFamily="34" charset="0"/>
                <a:cs typeface="Arial" panose="020B0604020202020204" pitchFamily="34" charset="0"/>
              </a:rPr>
              <a:t>Correcting Misinformation About the Reid Technique</a:t>
            </a:r>
            <a:endParaRPr lang="en-US" dirty="0"/>
          </a:p>
        </p:txBody>
      </p:sp>
      <p:sp>
        <p:nvSpPr>
          <p:cNvPr id="3" name="Content Placeholder 2">
            <a:extLst>
              <a:ext uri="{FF2B5EF4-FFF2-40B4-BE49-F238E27FC236}">
                <a16:creationId xmlns:a16="http://schemas.microsoft.com/office/drawing/2014/main" id="{88CE1A95-9439-5795-2A38-8C83A1A0B9FE}"/>
              </a:ext>
            </a:extLst>
          </p:cNvPr>
          <p:cNvSpPr>
            <a:spLocks noGrp="1"/>
          </p:cNvSpPr>
          <p:nvPr>
            <p:ph idx="1"/>
          </p:nvPr>
        </p:nvSpPr>
        <p:spPr>
          <a:xfrm>
            <a:off x="1073332" y="2472642"/>
            <a:ext cx="10836642" cy="4195481"/>
          </a:xfrm>
        </p:spPr>
        <p:txBody>
          <a:bodyPr>
            <a:normAutofit/>
          </a:bodyPr>
          <a:lstStyle/>
          <a:p>
            <a:pPr>
              <a:lnSpc>
                <a:spcPct val="150000"/>
              </a:lnSpc>
            </a:pPr>
            <a:r>
              <a:rPr lang="en-US" sz="2800" dirty="0">
                <a:latin typeface="Arial" panose="020B0604020202020204" pitchFamily="34" charset="0"/>
                <a:cs typeface="Arial" panose="020B0604020202020204" pitchFamily="34" charset="0"/>
              </a:rPr>
              <a:t>And we never tell the subject that if they do not acknowledge that they committed the crime, they will face the maximum punishment (maximization)</a:t>
            </a:r>
            <a:endParaRPr lang="en-US" sz="2800" dirty="0"/>
          </a:p>
        </p:txBody>
      </p:sp>
    </p:spTree>
    <p:extLst>
      <p:ext uri="{BB962C8B-B14F-4D97-AF65-F5344CB8AC3E}">
        <p14:creationId xmlns:p14="http://schemas.microsoft.com/office/powerpoint/2010/main" val="31816173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7FB392-4BA7-3BDD-9225-876F7BF55C9B}"/>
              </a:ext>
            </a:extLst>
          </p:cNvPr>
          <p:cNvSpPr>
            <a:spLocks noGrp="1"/>
          </p:cNvSpPr>
          <p:nvPr>
            <p:ph type="title"/>
          </p:nvPr>
        </p:nvSpPr>
        <p:spPr/>
        <p:txBody>
          <a:bodyPr/>
          <a:lstStyle/>
          <a:p>
            <a:pPr algn="ctr"/>
            <a:r>
              <a:rPr lang="en-US" dirty="0">
                <a:latin typeface="Arial" panose="020B0604020202020204" pitchFamily="34" charset="0"/>
                <a:cs typeface="Arial" panose="020B0604020202020204" pitchFamily="34" charset="0"/>
              </a:rPr>
              <a:t>Correcting Misinformation About the Reid Technique</a:t>
            </a:r>
            <a:endParaRPr lang="en-US" dirty="0"/>
          </a:p>
        </p:txBody>
      </p:sp>
      <p:sp>
        <p:nvSpPr>
          <p:cNvPr id="3" name="Content Placeholder 2">
            <a:extLst>
              <a:ext uri="{FF2B5EF4-FFF2-40B4-BE49-F238E27FC236}">
                <a16:creationId xmlns:a16="http://schemas.microsoft.com/office/drawing/2014/main" id="{E71969E8-1CED-F59C-7CA4-0FE6393B1B8E}"/>
              </a:ext>
            </a:extLst>
          </p:cNvPr>
          <p:cNvSpPr>
            <a:spLocks noGrp="1"/>
          </p:cNvSpPr>
          <p:nvPr>
            <p:ph idx="1"/>
          </p:nvPr>
        </p:nvSpPr>
        <p:spPr/>
        <p:txBody>
          <a:bodyPr>
            <a:normAutofit/>
          </a:bodyPr>
          <a:lstStyle/>
          <a:p>
            <a:endParaRPr lang="en-US" dirty="0"/>
          </a:p>
          <a:p>
            <a:pPr marL="0" indent="0">
              <a:buNone/>
            </a:pPr>
            <a:endParaRPr lang="en-US" sz="2800" dirty="0">
              <a:latin typeface="Arial" panose="020B0604020202020204" pitchFamily="34" charset="0"/>
              <a:cs typeface="Arial" panose="020B0604020202020204" pitchFamily="34" charset="0"/>
            </a:endParaRPr>
          </a:p>
          <a:p>
            <a:r>
              <a:rPr lang="en-US" sz="2800" dirty="0">
                <a:latin typeface="Arial" panose="020B0604020202020204" pitchFamily="34" charset="0"/>
                <a:cs typeface="Arial" panose="020B0604020202020204" pitchFamily="34" charset="0"/>
              </a:rPr>
              <a:t>The following are the Principles of Practice that we </a:t>
            </a:r>
          </a:p>
          <a:p>
            <a:pPr marL="0" indent="0">
              <a:buNone/>
            </a:pPr>
            <a:r>
              <a:rPr lang="en-US" sz="2800" dirty="0">
                <a:latin typeface="Arial" panose="020B0604020202020204" pitchFamily="34" charset="0"/>
                <a:cs typeface="Arial" panose="020B0604020202020204" pitchFamily="34" charset="0"/>
              </a:rPr>
              <a:t>teach to all investigators:</a:t>
            </a:r>
          </a:p>
          <a:p>
            <a:endParaRPr lang="en-US" dirty="0"/>
          </a:p>
        </p:txBody>
      </p:sp>
    </p:spTree>
    <p:extLst>
      <p:ext uri="{BB962C8B-B14F-4D97-AF65-F5344CB8AC3E}">
        <p14:creationId xmlns:p14="http://schemas.microsoft.com/office/powerpoint/2010/main" val="4547119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3DBDC9C-8E42-EBBD-F53B-AB769B2ACE5B}"/>
              </a:ext>
            </a:extLst>
          </p:cNvPr>
          <p:cNvSpPr>
            <a:spLocks noGrp="1"/>
          </p:cNvSpPr>
          <p:nvPr>
            <p:ph idx="1"/>
          </p:nvPr>
        </p:nvSpPr>
        <p:spPr>
          <a:xfrm>
            <a:off x="566283" y="602343"/>
            <a:ext cx="11460065" cy="6255657"/>
          </a:xfrm>
        </p:spPr>
        <p:txBody>
          <a:bodyPr>
            <a:normAutofit lnSpcReduction="10000"/>
          </a:bodyPr>
          <a:lstStyle/>
          <a:p>
            <a:pPr lvl="0"/>
            <a:r>
              <a:rPr lang="en-US" sz="3300" b="1" dirty="0">
                <a:latin typeface="Arial" panose="020B0604020202020204" pitchFamily="34" charset="0"/>
                <a:cs typeface="Arial" panose="020B0604020202020204" pitchFamily="34" charset="0"/>
              </a:rPr>
              <a:t>Principles of Practice</a:t>
            </a:r>
          </a:p>
          <a:p>
            <a:pPr marL="0" lvl="0" indent="0">
              <a:buNone/>
            </a:pPr>
            <a:endParaRPr lang="en-US" sz="3300" dirty="0">
              <a:latin typeface="Arial" panose="020B0604020202020204" pitchFamily="34" charset="0"/>
              <a:cs typeface="Arial" panose="020B0604020202020204" pitchFamily="34" charset="0"/>
            </a:endParaRPr>
          </a:p>
          <a:p>
            <a:r>
              <a:rPr lang="en-US" sz="3300" i="1" dirty="0">
                <a:latin typeface="Arial" panose="020B0604020202020204" pitchFamily="34" charset="0"/>
                <a:cs typeface="Arial" panose="020B0604020202020204" pitchFamily="34" charset="0"/>
              </a:rPr>
              <a:t>	Always treat the subject with dignity and respect</a:t>
            </a:r>
          </a:p>
          <a:p>
            <a:pPr marL="0" indent="0">
              <a:buNone/>
            </a:pPr>
            <a:endParaRPr lang="en-US" sz="3300" dirty="0">
              <a:latin typeface="Arial" panose="020B0604020202020204" pitchFamily="34" charset="0"/>
              <a:cs typeface="Arial" panose="020B0604020202020204" pitchFamily="34" charset="0"/>
            </a:endParaRPr>
          </a:p>
          <a:p>
            <a:r>
              <a:rPr lang="en-US" sz="3300" i="1" dirty="0">
                <a:latin typeface="Arial" panose="020B0604020202020204" pitchFamily="34" charset="0"/>
                <a:cs typeface="Arial" panose="020B0604020202020204" pitchFamily="34" charset="0"/>
              </a:rPr>
              <a:t>	Always conduct interviews and interrogations according to the guidelines established by the courts</a:t>
            </a:r>
          </a:p>
          <a:p>
            <a:pPr marL="0" indent="0">
              <a:buNone/>
            </a:pPr>
            <a:endParaRPr lang="en-US" sz="3300" dirty="0">
              <a:latin typeface="Arial" panose="020B0604020202020204" pitchFamily="34" charset="0"/>
              <a:cs typeface="Arial" panose="020B0604020202020204" pitchFamily="34" charset="0"/>
            </a:endParaRPr>
          </a:p>
          <a:p>
            <a:r>
              <a:rPr lang="en-US" sz="3300" i="1" dirty="0">
                <a:latin typeface="Arial" panose="020B0604020202020204" pitchFamily="34" charset="0"/>
                <a:cs typeface="Arial" panose="020B0604020202020204" pitchFamily="34" charset="0"/>
              </a:rPr>
              <a:t>	Do not make any promises of leniency</a:t>
            </a:r>
          </a:p>
          <a:p>
            <a:pPr marL="0" indent="0">
              <a:buNone/>
            </a:pPr>
            <a:endParaRPr lang="en-US" sz="3300" dirty="0">
              <a:latin typeface="Arial" panose="020B0604020202020204" pitchFamily="34" charset="0"/>
              <a:cs typeface="Arial" panose="020B0604020202020204" pitchFamily="34" charset="0"/>
            </a:endParaRPr>
          </a:p>
          <a:p>
            <a:r>
              <a:rPr lang="en-US" sz="3300" i="1" dirty="0">
                <a:latin typeface="Arial" panose="020B0604020202020204" pitchFamily="34" charset="0"/>
                <a:cs typeface="Arial" panose="020B0604020202020204" pitchFamily="34" charset="0"/>
              </a:rPr>
              <a:t>	Do not engage in any physical abuse of the suspect</a:t>
            </a:r>
            <a:endParaRPr lang="en-US" sz="3300" dirty="0">
              <a:latin typeface="Arial" panose="020B0604020202020204" pitchFamily="34" charset="0"/>
              <a:cs typeface="Arial" panose="020B0604020202020204" pitchFamily="34" charset="0"/>
            </a:endParaRPr>
          </a:p>
          <a:p>
            <a:pPr marL="0" indent="0">
              <a:buNone/>
            </a:pPr>
            <a:r>
              <a:rPr lang="en-US" i="1" dirty="0"/>
              <a:t>		</a:t>
            </a:r>
            <a:endParaRPr lang="en-US" dirty="0"/>
          </a:p>
        </p:txBody>
      </p:sp>
    </p:spTree>
    <p:extLst>
      <p:ext uri="{BB962C8B-B14F-4D97-AF65-F5344CB8AC3E}">
        <p14:creationId xmlns:p14="http://schemas.microsoft.com/office/powerpoint/2010/main" val="5208355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7E4DC0-FB09-1677-D313-7CAAD3CE192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30E7F9-EB38-514D-1D40-E994AB2A325C}"/>
              </a:ext>
            </a:extLst>
          </p:cNvPr>
          <p:cNvSpPr>
            <a:spLocks noGrp="1"/>
          </p:cNvSpPr>
          <p:nvPr>
            <p:ph type="title"/>
          </p:nvPr>
        </p:nvSpPr>
        <p:spPr>
          <a:xfrm>
            <a:off x="645130" y="188949"/>
            <a:ext cx="9404723" cy="1400530"/>
          </a:xfrm>
        </p:spPr>
        <p:txBody>
          <a:bodyPr/>
          <a:lstStyle/>
          <a:p>
            <a:pPr algn="ctr"/>
            <a:r>
              <a:rPr lang="en-US" dirty="0">
                <a:latin typeface="Arial" panose="020B0604020202020204" pitchFamily="34" charset="0"/>
                <a:cs typeface="Arial" panose="020B0604020202020204" pitchFamily="34" charset="0"/>
              </a:rPr>
              <a:t>Correcting Misinformation About the Reid Technique</a:t>
            </a:r>
          </a:p>
        </p:txBody>
      </p:sp>
      <p:sp>
        <p:nvSpPr>
          <p:cNvPr id="3" name="Content Placeholder 2">
            <a:extLst>
              <a:ext uri="{FF2B5EF4-FFF2-40B4-BE49-F238E27FC236}">
                <a16:creationId xmlns:a16="http://schemas.microsoft.com/office/drawing/2014/main" id="{15341530-E513-E132-0FBD-16E6EB8CEBFD}"/>
              </a:ext>
            </a:extLst>
          </p:cNvPr>
          <p:cNvSpPr>
            <a:spLocks noGrp="1"/>
          </p:cNvSpPr>
          <p:nvPr>
            <p:ph idx="1"/>
          </p:nvPr>
        </p:nvSpPr>
        <p:spPr>
          <a:xfrm>
            <a:off x="1103312" y="1589479"/>
            <a:ext cx="8946541" cy="4805082"/>
          </a:xfrm>
        </p:spPr>
        <p:txBody>
          <a:bodyPr>
            <a:normAutofit fontScale="85000" lnSpcReduction="20000"/>
          </a:bodyPr>
          <a:lstStyle/>
          <a:p>
            <a:pPr>
              <a:lnSpc>
                <a:spcPct val="170000"/>
              </a:lnSpc>
            </a:pPr>
            <a:r>
              <a:rPr lang="en-US" sz="2800" dirty="0">
                <a:latin typeface="Arial" panose="020B0604020202020204" pitchFamily="34" charset="0"/>
                <a:cs typeface="Arial" panose="020B0604020202020204" pitchFamily="34" charset="0"/>
              </a:rPr>
              <a:t>Over the years we have had a number of course participants approach our instructors at our training programs and tell them that</a:t>
            </a:r>
          </a:p>
          <a:p>
            <a:pPr marL="0" indent="0">
              <a:buNone/>
            </a:pPr>
            <a:endParaRPr lang="en-US" sz="2800" dirty="0">
              <a:latin typeface="Arial" panose="020B0604020202020204" pitchFamily="34" charset="0"/>
              <a:cs typeface="Arial" panose="020B0604020202020204" pitchFamily="34" charset="0"/>
            </a:endParaRPr>
          </a:p>
          <a:p>
            <a:r>
              <a:rPr lang="en-US" sz="2800" dirty="0">
                <a:latin typeface="Arial" panose="020B0604020202020204" pitchFamily="34" charset="0"/>
                <a:cs typeface="Arial" panose="020B0604020202020204" pitchFamily="34" charset="0"/>
              </a:rPr>
              <a:t> </a:t>
            </a:r>
            <a:r>
              <a:rPr lang="en-US" sz="2800" b="1" i="1" dirty="0">
                <a:latin typeface="Arial" panose="020B0604020202020204" pitchFamily="34" charset="0"/>
                <a:cs typeface="Arial" panose="020B0604020202020204" pitchFamily="34" charset="0"/>
              </a:rPr>
              <a:t>“this is nothing like what we were told about the Reid Technique…we were told that the process was totally confrontational, that it began by accusing the subject of committing the crime, and lying to the subject about evidence, </a:t>
            </a:r>
            <a:r>
              <a:rPr lang="en-US" sz="2800" b="1" i="1" dirty="0" err="1">
                <a:latin typeface="Arial" panose="020B0604020202020204" pitchFamily="34" charset="0"/>
                <a:cs typeface="Arial" panose="020B0604020202020204" pitchFamily="34" charset="0"/>
              </a:rPr>
              <a:t>etc</a:t>
            </a:r>
            <a:r>
              <a:rPr lang="en-US" sz="2800" b="1" i="1" dirty="0">
                <a:latin typeface="Arial" panose="020B0604020202020204" pitchFamily="34" charset="0"/>
                <a:cs typeface="Arial" panose="020B0604020202020204" pitchFamily="34" charset="0"/>
              </a:rPr>
              <a:t>….”</a:t>
            </a:r>
          </a:p>
          <a:p>
            <a:pPr marL="0" indent="0">
              <a:buNone/>
            </a:pPr>
            <a:endParaRPr lang="en-US" sz="2800" dirty="0">
              <a:latin typeface="Arial" panose="020B0604020202020204" pitchFamily="34" charset="0"/>
              <a:cs typeface="Arial" panose="020B0604020202020204" pitchFamily="34" charset="0"/>
            </a:endParaRPr>
          </a:p>
          <a:p>
            <a:r>
              <a:rPr lang="en-US" sz="2800" b="1" dirty="0">
                <a:latin typeface="Arial" panose="020B0604020202020204" pitchFamily="34" charset="0"/>
                <a:cs typeface="Arial" panose="020B0604020202020204" pitchFamily="34" charset="0"/>
              </a:rPr>
              <a:t>“This is nothing like that”</a:t>
            </a:r>
          </a:p>
        </p:txBody>
      </p:sp>
    </p:spTree>
    <p:extLst>
      <p:ext uri="{BB962C8B-B14F-4D97-AF65-F5344CB8AC3E}">
        <p14:creationId xmlns:p14="http://schemas.microsoft.com/office/powerpoint/2010/main" val="28790084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4" end="4"/>
                                            </p:txEl>
                                          </p:spTgt>
                                        </p:tgtEl>
                                        <p:attrNameLst>
                                          <p:attrName>style.visibility</p:attrName>
                                        </p:attrNameLst>
                                      </p:cBhvr>
                                      <p:to>
                                        <p:strVal val="visible"/>
                                      </p:to>
                                    </p:set>
                                    <p:animEffect transition="in" filter="fade">
                                      <p:cBhvr>
                                        <p:cTn id="1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E87742-5767-2A1C-7A71-1235E529A78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AC050CD-8F5E-BCEA-6340-FD8C11E668DB}"/>
              </a:ext>
            </a:extLst>
          </p:cNvPr>
          <p:cNvSpPr>
            <a:spLocks noGrp="1"/>
          </p:cNvSpPr>
          <p:nvPr>
            <p:ph idx="1"/>
          </p:nvPr>
        </p:nvSpPr>
        <p:spPr>
          <a:xfrm>
            <a:off x="566283" y="602343"/>
            <a:ext cx="10319431" cy="5653313"/>
          </a:xfrm>
        </p:spPr>
        <p:txBody>
          <a:bodyPr>
            <a:normAutofit/>
          </a:bodyPr>
          <a:lstStyle/>
          <a:p>
            <a:r>
              <a:rPr lang="en-US" i="1" dirty="0"/>
              <a:t>	</a:t>
            </a:r>
            <a:r>
              <a:rPr lang="en-US" sz="2800" i="1" dirty="0">
                <a:latin typeface="Arial" panose="020B0604020202020204" pitchFamily="34" charset="0"/>
                <a:cs typeface="Arial" panose="020B0604020202020204" pitchFamily="34" charset="0"/>
              </a:rPr>
              <a:t>Do not make any threats of harm or inevitable consequences</a:t>
            </a:r>
          </a:p>
          <a:p>
            <a:pPr marL="0" indent="0">
              <a:buNone/>
            </a:pPr>
            <a:endParaRPr lang="en-US" sz="2800" dirty="0">
              <a:latin typeface="Arial" panose="020B0604020202020204" pitchFamily="34" charset="0"/>
              <a:cs typeface="Arial" panose="020B0604020202020204" pitchFamily="34" charset="0"/>
            </a:endParaRPr>
          </a:p>
          <a:p>
            <a:r>
              <a:rPr lang="en-US" sz="2800" i="1" dirty="0">
                <a:latin typeface="Arial" panose="020B0604020202020204" pitchFamily="34" charset="0"/>
                <a:cs typeface="Arial" panose="020B0604020202020204" pitchFamily="34" charset="0"/>
              </a:rPr>
              <a:t>	Do not conduct interrogations for an excessively lengthy period of time</a:t>
            </a:r>
          </a:p>
          <a:p>
            <a:pPr marL="0" indent="0">
              <a:buNone/>
            </a:pPr>
            <a:endParaRPr lang="en-US" sz="2800" dirty="0">
              <a:latin typeface="Arial" panose="020B0604020202020204" pitchFamily="34" charset="0"/>
              <a:cs typeface="Arial" panose="020B0604020202020204" pitchFamily="34" charset="0"/>
            </a:endParaRPr>
          </a:p>
          <a:p>
            <a:r>
              <a:rPr lang="en-US" sz="2800" i="1" dirty="0">
                <a:latin typeface="Arial" panose="020B0604020202020204" pitchFamily="34" charset="0"/>
                <a:cs typeface="Arial" panose="020B0604020202020204" pitchFamily="34" charset="0"/>
              </a:rPr>
              <a:t>	Do not deny the subject any of their rights</a:t>
            </a:r>
          </a:p>
          <a:p>
            <a:pPr marL="0" indent="0">
              <a:buNone/>
            </a:pPr>
            <a:endParaRPr lang="en-US" sz="2800" dirty="0">
              <a:latin typeface="Arial" panose="020B0604020202020204" pitchFamily="34" charset="0"/>
              <a:cs typeface="Arial" panose="020B0604020202020204" pitchFamily="34" charset="0"/>
            </a:endParaRPr>
          </a:p>
          <a:p>
            <a:r>
              <a:rPr lang="en-US" sz="2800" i="1" dirty="0">
                <a:latin typeface="Arial" panose="020B0604020202020204" pitchFamily="34" charset="0"/>
                <a:cs typeface="Arial" panose="020B0604020202020204" pitchFamily="34" charset="0"/>
              </a:rPr>
              <a:t>	Do not deny the subject the opportunity to satisfy their physical needs</a:t>
            </a:r>
            <a:endParaRPr lang="en-US" sz="28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20273176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D18B52-758F-31B1-6517-B8805C0D67E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CC61F10-BB40-C637-CC13-B46D64DE4A1E}"/>
              </a:ext>
            </a:extLst>
          </p:cNvPr>
          <p:cNvSpPr>
            <a:spLocks noGrp="1"/>
          </p:cNvSpPr>
          <p:nvPr>
            <p:ph idx="1"/>
          </p:nvPr>
        </p:nvSpPr>
        <p:spPr>
          <a:xfrm>
            <a:off x="566283" y="602343"/>
            <a:ext cx="10319431" cy="5653313"/>
          </a:xfrm>
        </p:spPr>
        <p:txBody>
          <a:bodyPr>
            <a:normAutofit/>
          </a:bodyPr>
          <a:lstStyle/>
          <a:p>
            <a:endParaRPr lang="en-US" dirty="0"/>
          </a:p>
          <a:p>
            <a:endParaRPr lang="en-US" dirty="0"/>
          </a:p>
          <a:p>
            <a:endParaRPr lang="en-US" dirty="0"/>
          </a:p>
        </p:txBody>
      </p:sp>
      <p:sp>
        <p:nvSpPr>
          <p:cNvPr id="7" name="TextBox 6">
            <a:extLst>
              <a:ext uri="{FF2B5EF4-FFF2-40B4-BE49-F238E27FC236}">
                <a16:creationId xmlns:a16="http://schemas.microsoft.com/office/drawing/2014/main" id="{319E8BC0-592B-D73D-2CED-2925F341426E}"/>
              </a:ext>
            </a:extLst>
          </p:cNvPr>
          <p:cNvSpPr txBox="1"/>
          <p:nvPr/>
        </p:nvSpPr>
        <p:spPr>
          <a:xfrm>
            <a:off x="348343" y="2474892"/>
            <a:ext cx="11495314" cy="954107"/>
          </a:xfrm>
          <a:prstGeom prst="rect">
            <a:avLst/>
          </a:prstGeom>
          <a:noFill/>
        </p:spPr>
        <p:txBody>
          <a:bodyPr wrap="square" rtlCol="0">
            <a:spAutoFit/>
          </a:bodyPr>
          <a:lstStyle/>
          <a:p>
            <a:r>
              <a:rPr lang="en-US" sz="2800" i="1" dirty="0">
                <a:latin typeface="Arial" panose="020B0604020202020204" pitchFamily="34" charset="0"/>
                <a:cs typeface="Arial" panose="020B0604020202020204" pitchFamily="34" charset="0"/>
              </a:rPr>
              <a:t>	• Exercise special caution when questioning socially immature    		juveniles or individuals with mental or psychological impairments</a:t>
            </a:r>
            <a:endParaRPr lang="en-US"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48403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63FBB69-8DE0-17F0-E4D5-F391B22CB3E3}"/>
              </a:ext>
            </a:extLst>
          </p:cNvPr>
          <p:cNvSpPr>
            <a:spLocks noGrp="1"/>
          </p:cNvSpPr>
          <p:nvPr>
            <p:ph idx="1"/>
          </p:nvPr>
        </p:nvSpPr>
        <p:spPr>
          <a:xfrm>
            <a:off x="0" y="0"/>
            <a:ext cx="12192000" cy="6248399"/>
          </a:xfrm>
        </p:spPr>
        <p:txBody>
          <a:bodyPr>
            <a:normAutofit/>
          </a:bodyPr>
          <a:lstStyle/>
          <a:p>
            <a:pPr>
              <a:lnSpc>
                <a:spcPct val="150000"/>
              </a:lnSpc>
            </a:pPr>
            <a:r>
              <a:rPr lang="en-US" sz="2800" b="1" dirty="0">
                <a:latin typeface="Arial" panose="020B0604020202020204" pitchFamily="34" charset="0"/>
                <a:cs typeface="Arial" panose="020B0604020202020204" pitchFamily="34" charset="0"/>
              </a:rPr>
              <a:t>In summary:</a:t>
            </a:r>
            <a:endParaRPr lang="en-US" sz="2800" dirty="0">
              <a:latin typeface="Arial" panose="020B0604020202020204" pitchFamily="34" charset="0"/>
              <a:cs typeface="Arial" panose="020B0604020202020204" pitchFamily="34" charset="0"/>
            </a:endParaRPr>
          </a:p>
          <a:p>
            <a:pPr>
              <a:lnSpc>
                <a:spcPct val="150000"/>
              </a:lnSpc>
            </a:pPr>
            <a:r>
              <a:rPr lang="en-US" sz="2800" dirty="0">
                <a:latin typeface="Arial" panose="020B0604020202020204" pitchFamily="34" charset="0"/>
                <a:cs typeface="Arial" panose="020B0604020202020204" pitchFamily="34" charset="0"/>
              </a:rPr>
              <a:t>The disingenuous testimony from social psychologists and false confession “experts” such as Richard Leo about the Reid Technique, is that “there is a consensus in the scientific community that the techniques taught by the Reid method sometimes lead to or are involved in false confession cases” ….which is a baseless statement. </a:t>
            </a:r>
          </a:p>
        </p:txBody>
      </p:sp>
    </p:spTree>
    <p:extLst>
      <p:ext uri="{BB962C8B-B14F-4D97-AF65-F5344CB8AC3E}">
        <p14:creationId xmlns:p14="http://schemas.microsoft.com/office/powerpoint/2010/main" val="29120029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E9052A-B980-3183-92E1-BD0D4E77A28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266FEAB-3C84-D9DE-34A6-B42BFECD8E4C}"/>
              </a:ext>
            </a:extLst>
          </p:cNvPr>
          <p:cNvSpPr>
            <a:spLocks noGrp="1"/>
          </p:cNvSpPr>
          <p:nvPr>
            <p:ph idx="1"/>
          </p:nvPr>
        </p:nvSpPr>
        <p:spPr>
          <a:xfrm>
            <a:off x="0" y="0"/>
            <a:ext cx="12192000" cy="6858000"/>
          </a:xfrm>
        </p:spPr>
        <p:txBody>
          <a:bodyPr>
            <a:normAutofit/>
          </a:bodyPr>
          <a:lstStyle/>
          <a:p>
            <a:pPr>
              <a:lnSpc>
                <a:spcPct val="150000"/>
              </a:lnSpc>
            </a:pPr>
            <a:r>
              <a:rPr lang="en-US" sz="2800" dirty="0">
                <a:latin typeface="Arial" panose="020B0604020202020204" pitchFamily="34" charset="0"/>
                <a:cs typeface="Arial" panose="020B0604020202020204" pitchFamily="34" charset="0"/>
              </a:rPr>
              <a:t>It has been well documented by numerous court decisions that false confessions are not caused by the application of the Reid Technique, but are usually caused by interrogators engaging in coercive behaviors that the courts have ruled to be objectionable, such as</a:t>
            </a:r>
          </a:p>
          <a:p>
            <a:pPr marL="0" indent="0">
              <a:lnSpc>
                <a:spcPct val="150000"/>
              </a:lnSpc>
              <a:buNone/>
            </a:pPr>
            <a:endParaRPr lang="en-US" sz="2800" dirty="0">
              <a:latin typeface="Arial" panose="020B0604020202020204" pitchFamily="34" charset="0"/>
              <a:cs typeface="Arial" panose="020B0604020202020204" pitchFamily="34" charset="0"/>
            </a:endParaRPr>
          </a:p>
          <a:p>
            <a:r>
              <a:rPr lang="en-US" sz="2800" dirty="0">
                <a:latin typeface="Arial" panose="020B0604020202020204" pitchFamily="34" charset="0"/>
                <a:cs typeface="Arial" panose="020B0604020202020204" pitchFamily="34" charset="0"/>
              </a:rPr>
              <a:t> threatening inevitable consequences</a:t>
            </a:r>
          </a:p>
          <a:p>
            <a:r>
              <a:rPr lang="en-US" sz="2800" dirty="0">
                <a:latin typeface="Arial" panose="020B0604020202020204" pitchFamily="34" charset="0"/>
                <a:cs typeface="Arial" panose="020B0604020202020204" pitchFamily="34" charset="0"/>
              </a:rPr>
              <a:t>making a promise of leniency in return for the confession</a:t>
            </a:r>
          </a:p>
          <a:p>
            <a:r>
              <a:rPr lang="en-US" sz="2800" dirty="0">
                <a:latin typeface="Arial" panose="020B0604020202020204" pitchFamily="34" charset="0"/>
                <a:cs typeface="Arial" panose="020B0604020202020204" pitchFamily="34" charset="0"/>
              </a:rPr>
              <a:t>denying a subject their rights</a:t>
            </a:r>
          </a:p>
          <a:p>
            <a:r>
              <a:rPr lang="en-US" sz="2800" dirty="0">
                <a:latin typeface="Arial" panose="020B0604020202020204" pitchFamily="34" charset="0"/>
                <a:cs typeface="Arial" panose="020B0604020202020204" pitchFamily="34" charset="0"/>
              </a:rPr>
              <a:t>conducting an interrogation for an excessively lengthy period of time</a:t>
            </a:r>
          </a:p>
          <a:p>
            <a:r>
              <a:rPr lang="en-US" sz="2800" dirty="0">
                <a:latin typeface="Arial" panose="020B0604020202020204" pitchFamily="34" charset="0"/>
                <a:cs typeface="Arial" panose="020B0604020202020204" pitchFamily="34" charset="0"/>
              </a:rPr>
              <a:t>threatening a longer jail sentence if they do not confess</a:t>
            </a:r>
          </a:p>
          <a:p>
            <a:endParaRPr lang="en-US" sz="2800" dirty="0">
              <a:latin typeface="Arial" panose="020B0604020202020204" pitchFamily="34" charset="0"/>
              <a:cs typeface="Arial" panose="020B0604020202020204" pitchFamily="34" charset="0"/>
            </a:endParaRPr>
          </a:p>
          <a:p>
            <a:pPr>
              <a:lnSpc>
                <a:spcPct val="150000"/>
              </a:lnSpc>
            </a:pPr>
            <a:endParaRPr lang="en-US" sz="2800" dirty="0">
              <a:latin typeface="Arial" panose="020B0604020202020204" pitchFamily="34" charset="0"/>
              <a:cs typeface="Arial" panose="020B0604020202020204" pitchFamily="34" charset="0"/>
            </a:endParaRPr>
          </a:p>
          <a:p>
            <a:pPr>
              <a:lnSpc>
                <a:spcPct val="150000"/>
              </a:lnSpc>
            </a:pPr>
            <a:endParaRPr lang="en-US"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559643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3750E3-BC44-F36D-EC1E-433FC115B0C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B02A39D-035E-A762-D19F-28E0EF50F623}"/>
              </a:ext>
            </a:extLst>
          </p:cNvPr>
          <p:cNvSpPr>
            <a:spLocks noGrp="1"/>
          </p:cNvSpPr>
          <p:nvPr>
            <p:ph idx="1"/>
          </p:nvPr>
        </p:nvSpPr>
        <p:spPr>
          <a:xfrm>
            <a:off x="0" y="0"/>
            <a:ext cx="12192000" cy="6858000"/>
          </a:xfrm>
        </p:spPr>
        <p:txBody>
          <a:bodyPr>
            <a:normAutofit/>
          </a:bodyPr>
          <a:lstStyle/>
          <a:p>
            <a:endParaRPr lang="en-US" sz="2800" dirty="0">
              <a:latin typeface="Arial" panose="020B0604020202020204" pitchFamily="34" charset="0"/>
              <a:cs typeface="Arial" panose="020B0604020202020204" pitchFamily="34" charset="0"/>
            </a:endParaRPr>
          </a:p>
          <a:p>
            <a:r>
              <a:rPr lang="en-US" sz="2800" dirty="0">
                <a:latin typeface="Arial" panose="020B0604020202020204" pitchFamily="34" charset="0"/>
                <a:cs typeface="Arial" panose="020B0604020202020204" pitchFamily="34" charset="0"/>
              </a:rPr>
              <a:t>denying the suspect an opportunity to satisfy their physical needs</a:t>
            </a:r>
          </a:p>
          <a:p>
            <a:r>
              <a:rPr lang="en-US" sz="2800" dirty="0">
                <a:latin typeface="Arial" panose="020B0604020202020204" pitchFamily="34" charset="0"/>
                <a:cs typeface="Arial" panose="020B0604020202020204" pitchFamily="34" charset="0"/>
              </a:rPr>
              <a:t>threatening the subject with a more severe punishment if they do not confess</a:t>
            </a:r>
          </a:p>
          <a:p>
            <a:r>
              <a:rPr lang="en-US" sz="2800" dirty="0">
                <a:latin typeface="Arial" panose="020B0604020202020204" pitchFamily="34" charset="0"/>
                <a:cs typeface="Arial" panose="020B0604020202020204" pitchFamily="34" charset="0"/>
              </a:rPr>
              <a:t>physically harming the suspect or threatening to do so, etc.</a:t>
            </a:r>
          </a:p>
          <a:p>
            <a:pPr marL="0" indent="0">
              <a:buNone/>
            </a:pPr>
            <a:endParaRPr lang="en-US" sz="2800" dirty="0">
              <a:latin typeface="Arial" panose="020B0604020202020204" pitchFamily="34" charset="0"/>
              <a:cs typeface="Arial" panose="020B0604020202020204" pitchFamily="34" charset="0"/>
            </a:endParaRPr>
          </a:p>
          <a:p>
            <a:pPr>
              <a:lnSpc>
                <a:spcPct val="150000"/>
              </a:lnSpc>
            </a:pPr>
            <a:endParaRPr lang="en-US" sz="2800" dirty="0">
              <a:latin typeface="Arial" panose="020B0604020202020204" pitchFamily="34" charset="0"/>
              <a:cs typeface="Arial" panose="020B0604020202020204" pitchFamily="34" charset="0"/>
            </a:endParaRPr>
          </a:p>
          <a:p>
            <a:pPr>
              <a:lnSpc>
                <a:spcPct val="150000"/>
              </a:lnSpc>
            </a:pPr>
            <a:endParaRPr lang="en-US"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402139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6CCA4C-A0AF-28AB-4F45-17C9E78BB3A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0DE5E42-E0EA-321C-6B28-E0A260531742}"/>
              </a:ext>
            </a:extLst>
          </p:cNvPr>
          <p:cNvSpPr>
            <a:spLocks noGrp="1"/>
          </p:cNvSpPr>
          <p:nvPr>
            <p:ph idx="1"/>
          </p:nvPr>
        </p:nvSpPr>
        <p:spPr>
          <a:xfrm>
            <a:off x="0" y="0"/>
            <a:ext cx="12192000" cy="6858000"/>
          </a:xfrm>
        </p:spPr>
        <p:txBody>
          <a:bodyPr>
            <a:normAutofit/>
          </a:bodyPr>
          <a:lstStyle/>
          <a:p>
            <a:pPr>
              <a:lnSpc>
                <a:spcPct val="150000"/>
              </a:lnSpc>
            </a:pPr>
            <a:r>
              <a:rPr lang="en-US" sz="2800" dirty="0">
                <a:latin typeface="Arial" panose="020B0604020202020204" pitchFamily="34" charset="0"/>
                <a:cs typeface="Arial" panose="020B0604020202020204" pitchFamily="34" charset="0"/>
              </a:rPr>
              <a:t>In one research effort, the author studied the first 110 DNA exoneration cases reported by the Innocence Project. </a:t>
            </a:r>
            <a:r>
              <a:rPr lang="en-US" sz="2800" b="1" dirty="0">
                <a:latin typeface="Arial" panose="020B0604020202020204" pitchFamily="34" charset="0"/>
                <a:cs typeface="Arial" panose="020B0604020202020204" pitchFamily="34" charset="0"/>
              </a:rPr>
              <a:t>The author reported that “This study failed to find a single false confession of a cognitively normal individual that did not include the use of coercive tactics by the interrogator, such as…the use of physical force; denial of food, sleep or bathroom; explicit threats of punishment; explicit promises of leniency; and extremely lengthy interrogations.”</a:t>
            </a:r>
          </a:p>
          <a:p>
            <a:pPr marL="0" indent="0">
              <a:lnSpc>
                <a:spcPct val="150000"/>
              </a:lnSpc>
              <a:buNone/>
            </a:pPr>
            <a:endParaRPr lang="en-US" sz="2800" dirty="0">
              <a:latin typeface="Arial" panose="020B0604020202020204" pitchFamily="34" charset="0"/>
              <a:cs typeface="Arial" panose="020B0604020202020204" pitchFamily="34" charset="0"/>
            </a:endParaRPr>
          </a:p>
          <a:p>
            <a:r>
              <a:rPr lang="en-US" sz="2800" dirty="0">
                <a:latin typeface="Arial" panose="020B0604020202020204" pitchFamily="34" charset="0"/>
                <a:cs typeface="Arial" panose="020B0604020202020204" pitchFamily="34" charset="0"/>
              </a:rPr>
              <a:t>J. Pete Blair, “A Test of the Unusual False Confessions Perspective: Using Cases of Proven False Confessions”. Criminal Law Bulletin (Vol 41, Number 2)</a:t>
            </a:r>
          </a:p>
          <a:p>
            <a:endParaRPr lang="en-US" sz="2800" dirty="0">
              <a:latin typeface="Arial" panose="020B0604020202020204" pitchFamily="34" charset="0"/>
              <a:cs typeface="Arial" panose="020B0604020202020204" pitchFamily="34" charset="0"/>
            </a:endParaRPr>
          </a:p>
          <a:p>
            <a:pPr>
              <a:lnSpc>
                <a:spcPct val="150000"/>
              </a:lnSpc>
            </a:pPr>
            <a:endParaRPr lang="en-US" sz="2800" dirty="0">
              <a:latin typeface="Arial" panose="020B0604020202020204" pitchFamily="34" charset="0"/>
              <a:cs typeface="Arial" panose="020B0604020202020204" pitchFamily="34" charset="0"/>
            </a:endParaRPr>
          </a:p>
          <a:p>
            <a:pPr>
              <a:lnSpc>
                <a:spcPct val="150000"/>
              </a:lnSpc>
            </a:pPr>
            <a:endParaRPr lang="en-US"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033902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363B3ABF-8F6C-C87E-C0A1-8DFED7EC8125}"/>
              </a:ext>
            </a:extLst>
          </p:cNvPr>
          <p:cNvSpPr>
            <a:spLocks noGrp="1"/>
          </p:cNvSpPr>
          <p:nvPr>
            <p:ph idx="1"/>
          </p:nvPr>
        </p:nvSpPr>
        <p:spPr>
          <a:xfrm>
            <a:off x="0" y="0"/>
            <a:ext cx="12192000" cy="6858000"/>
          </a:xfrm>
        </p:spPr>
        <p:txBody>
          <a:bodyPr/>
          <a:lstStyle/>
          <a:p>
            <a:pPr>
              <a:lnSpc>
                <a:spcPct val="150000"/>
              </a:lnSpc>
            </a:pPr>
            <a:r>
              <a:rPr lang="en-US" sz="2800" dirty="0">
                <a:latin typeface="Arial" panose="020B0604020202020204" pitchFamily="34" charset="0"/>
                <a:cs typeface="Arial" panose="020B0604020202020204" pitchFamily="34" charset="0"/>
              </a:rPr>
              <a:t>Richard Leo, a well known critic of police interrogation, has testified on numerous occasions that “when innocent people falsely confess, there's almost always some threat and/or some promise….. So threats and promises typically go together, and in the proven false confession cases, they are in a very high percentage of those cases.” </a:t>
            </a:r>
          </a:p>
          <a:p>
            <a:pPr>
              <a:lnSpc>
                <a:spcPct val="150000"/>
              </a:lnSpc>
            </a:pPr>
            <a:r>
              <a:rPr lang="en-US" sz="2800" b="1" dirty="0">
                <a:latin typeface="Arial" panose="020B0604020202020204" pitchFamily="34" charset="0"/>
                <a:cs typeface="Arial" panose="020B0604020202020204" pitchFamily="34" charset="0"/>
              </a:rPr>
              <a:t>Richard Leo has also testified that “ ……. the Reid and Associates training manuals and programs have always, from the 1st edition in 1942 to the current edition in 2022, repeatedly implore police investigators not to use any interrogation technique that are “apt to make an innocent person confess.”</a:t>
            </a:r>
            <a:endParaRPr lang="en-US" sz="28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31899386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fade">
                                      <p:cBhvr>
                                        <p:cTn id="7"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4BC5D4-CE84-5A22-D9D5-4CC891A54128}"/>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848C1033-AC65-1548-0ADE-CA528CC4D036}"/>
              </a:ext>
            </a:extLst>
          </p:cNvPr>
          <p:cNvSpPr>
            <a:spLocks noGrp="1"/>
          </p:cNvSpPr>
          <p:nvPr>
            <p:ph idx="1"/>
          </p:nvPr>
        </p:nvSpPr>
        <p:spPr>
          <a:xfrm>
            <a:off x="0" y="0"/>
            <a:ext cx="12192000" cy="6858000"/>
          </a:xfrm>
        </p:spPr>
        <p:txBody>
          <a:bodyPr/>
          <a:lstStyle/>
          <a:p>
            <a:pPr>
              <a:lnSpc>
                <a:spcPct val="150000"/>
              </a:lnSpc>
            </a:pPr>
            <a:r>
              <a:rPr lang="en-US" sz="2800" dirty="0">
                <a:latin typeface="Arial" panose="020B0604020202020204" pitchFamily="34" charset="0"/>
                <a:cs typeface="Arial" panose="020B0604020202020204" pitchFamily="34" charset="0"/>
              </a:rPr>
              <a:t>Given the fact that Leo and others use Reid and Associates as the standard for proper procedures, it is clearly disingenuous to suggest that we engage in and teach behaviors that cause false confessions.</a:t>
            </a:r>
          </a:p>
          <a:p>
            <a:endParaRPr lang="en-US" dirty="0"/>
          </a:p>
        </p:txBody>
      </p:sp>
    </p:spTree>
    <p:extLst>
      <p:ext uri="{BB962C8B-B14F-4D97-AF65-F5344CB8AC3E}">
        <p14:creationId xmlns:p14="http://schemas.microsoft.com/office/powerpoint/2010/main" val="12542684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70891FAE-6728-5E39-F6FC-AA9387A9061C}"/>
              </a:ext>
            </a:extLst>
          </p:cNvPr>
          <p:cNvSpPr>
            <a:spLocks noGrp="1"/>
          </p:cNvSpPr>
          <p:nvPr>
            <p:ph idx="1"/>
          </p:nvPr>
        </p:nvSpPr>
        <p:spPr>
          <a:xfrm>
            <a:off x="192506" y="0"/>
            <a:ext cx="11020926" cy="6248399"/>
          </a:xfrm>
        </p:spPr>
        <p:txBody>
          <a:bodyPr/>
          <a:lstStyle/>
          <a:p>
            <a:pPr>
              <a:lnSpc>
                <a:spcPct val="150000"/>
              </a:lnSpc>
            </a:pPr>
            <a:r>
              <a:rPr lang="en-US" sz="2800" dirty="0">
                <a:latin typeface="Arial" panose="020B0604020202020204" pitchFamily="34" charset="0"/>
                <a:cs typeface="Arial" panose="020B0604020202020204" pitchFamily="34" charset="0"/>
              </a:rPr>
              <a:t>In the case </a:t>
            </a:r>
            <a:r>
              <a:rPr lang="en-US" sz="2800" i="1" dirty="0">
                <a:latin typeface="Arial" panose="020B0604020202020204" pitchFamily="34" charset="0"/>
                <a:cs typeface="Arial" panose="020B0604020202020204" pitchFamily="34" charset="0"/>
              </a:rPr>
              <a:t>U.S. v. Jacques</a:t>
            </a:r>
            <a:r>
              <a:rPr lang="en-US" sz="2800" dirty="0">
                <a:latin typeface="Arial" panose="020B0604020202020204" pitchFamily="34" charset="0"/>
                <a:cs typeface="Arial" panose="020B0604020202020204" pitchFamily="34" charset="0"/>
              </a:rPr>
              <a:t>: (</a:t>
            </a:r>
            <a:r>
              <a:rPr lang="en-US" sz="2800" i="1" dirty="0">
                <a:latin typeface="Arial" panose="020B0604020202020204" pitchFamily="34" charset="0"/>
                <a:cs typeface="Arial" panose="020B0604020202020204" pitchFamily="34" charset="0"/>
              </a:rPr>
              <a:t>United States v. Jacques</a:t>
            </a:r>
            <a:r>
              <a:rPr lang="en-US" sz="2800" dirty="0">
                <a:latin typeface="Arial" panose="020B0604020202020204" pitchFamily="34" charset="0"/>
                <a:cs typeface="Arial" panose="020B0604020202020204" pitchFamily="34" charset="0"/>
              </a:rPr>
              <a:t>, 784 F. Supp. 2d 48) the court stated that …”the proffered expert testimony to the effect that the Reid technique enhanced the risk of an unreliable confession lacked any objective basis for support whatever. Although Professor Hirsch (the false confession expert in this case) insisted that “there is a wealth of information about the risks of the Reid technique,” he could point to none.”</a:t>
            </a:r>
          </a:p>
          <a:p>
            <a:endParaRPr lang="en-US" dirty="0"/>
          </a:p>
        </p:txBody>
      </p:sp>
    </p:spTree>
    <p:extLst>
      <p:ext uri="{BB962C8B-B14F-4D97-AF65-F5344CB8AC3E}">
        <p14:creationId xmlns:p14="http://schemas.microsoft.com/office/powerpoint/2010/main" val="10227584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0EF3432-4456-5A23-2563-95C670FFB447}"/>
              </a:ext>
            </a:extLst>
          </p:cNvPr>
          <p:cNvSpPr>
            <a:spLocks noGrp="1"/>
          </p:cNvSpPr>
          <p:nvPr>
            <p:ph idx="1"/>
          </p:nvPr>
        </p:nvSpPr>
        <p:spPr>
          <a:xfrm>
            <a:off x="1103312" y="329784"/>
            <a:ext cx="10289213" cy="5918615"/>
          </a:xfrm>
        </p:spPr>
        <p:txBody>
          <a:bodyPr>
            <a:normAutofit lnSpcReduction="10000"/>
          </a:bodyPr>
          <a:lstStyle/>
          <a:p>
            <a:r>
              <a:rPr lang="en-US" sz="2800" dirty="0">
                <a:latin typeface="Arial" panose="020B0604020202020204" pitchFamily="34" charset="0"/>
                <a:cs typeface="Arial" panose="020B0604020202020204" pitchFamily="34" charset="0"/>
              </a:rPr>
              <a:t>For additional information on the Reid Technique, please review our </a:t>
            </a:r>
            <a:r>
              <a:rPr lang="en-US" sz="2800" b="1" dirty="0">
                <a:latin typeface="Arial" panose="020B0604020202020204" pitchFamily="34" charset="0"/>
                <a:cs typeface="Arial" panose="020B0604020202020204" pitchFamily="34" charset="0"/>
              </a:rPr>
              <a:t>Investigator Tips </a:t>
            </a:r>
            <a:r>
              <a:rPr lang="en-US" sz="2800" dirty="0">
                <a:latin typeface="Arial" panose="020B0604020202020204" pitchFamily="34" charset="0"/>
                <a:cs typeface="Arial" panose="020B0604020202020204" pitchFamily="34" charset="0"/>
              </a:rPr>
              <a:t>on our website at   </a:t>
            </a:r>
            <a:r>
              <a:rPr lang="en-US" sz="2800" dirty="0">
                <a:latin typeface="Arial" panose="020B0604020202020204" pitchFamily="34" charset="0"/>
                <a:cs typeface="Arial" panose="020B0604020202020204" pitchFamily="34" charset="0"/>
                <a:hlinkClick r:id="rId2"/>
              </a:rPr>
              <a:t>www.reid.com</a:t>
            </a:r>
            <a:r>
              <a:rPr lang="en-US" sz="2800" dirty="0">
                <a:latin typeface="Arial" panose="020B0604020202020204" pitchFamily="34" charset="0"/>
                <a:cs typeface="Arial" panose="020B0604020202020204" pitchFamily="34" charset="0"/>
              </a:rPr>
              <a:t> under the Resources tab</a:t>
            </a:r>
          </a:p>
          <a:p>
            <a:r>
              <a:rPr lang="en-US" sz="2800" dirty="0">
                <a:latin typeface="Arial" panose="020B0604020202020204" pitchFamily="34" charset="0"/>
                <a:cs typeface="Arial" panose="020B0604020202020204" pitchFamily="34" charset="0"/>
              </a:rPr>
              <a:t>Here are a few:</a:t>
            </a:r>
          </a:p>
          <a:p>
            <a:pPr marL="0" indent="0">
              <a:buNone/>
            </a:pPr>
            <a:endParaRPr lang="en-US" sz="2800" dirty="0">
              <a:latin typeface="Arial" panose="020B0604020202020204" pitchFamily="34" charset="0"/>
              <a:cs typeface="Arial" panose="020B0604020202020204" pitchFamily="34" charset="0"/>
            </a:endParaRPr>
          </a:p>
          <a:p>
            <a:r>
              <a:rPr lang="en-US" sz="2800" b="1" i="1" dirty="0">
                <a:latin typeface="Arial" panose="020B0604020202020204" pitchFamily="34" charset="0"/>
                <a:cs typeface="Arial" panose="020B0604020202020204" pitchFamily="34" charset="0"/>
              </a:rPr>
              <a:t>What Questions Should be Asked to Determine the Voluntariness and Validity of a Subject’s Confession? </a:t>
            </a:r>
          </a:p>
          <a:p>
            <a:pPr marL="0" indent="0">
              <a:buNone/>
            </a:pPr>
            <a:endParaRPr lang="en-US" sz="2800" b="1" i="1" dirty="0">
              <a:latin typeface="Arial" panose="020B0604020202020204" pitchFamily="34" charset="0"/>
              <a:cs typeface="Arial" panose="020B0604020202020204" pitchFamily="34" charset="0"/>
            </a:endParaRPr>
          </a:p>
          <a:p>
            <a:r>
              <a:rPr lang="en-US" sz="2800" b="1" i="1" dirty="0"/>
              <a:t>The Reid Technique: Science-Based Interviewing </a:t>
            </a:r>
          </a:p>
          <a:p>
            <a:pPr marL="0" indent="0">
              <a:buNone/>
            </a:pPr>
            <a:endParaRPr lang="en-US" sz="2800" b="1" i="1" dirty="0"/>
          </a:p>
          <a:p>
            <a:r>
              <a:rPr lang="en-US" sz="2800" b="1" dirty="0"/>
              <a:t>Investigator Tips About the Reid Technique and False Confession Experts Sorted by Topics</a:t>
            </a:r>
          </a:p>
          <a:p>
            <a:endParaRPr lang="en-US" sz="2800" b="1" i="1" dirty="0"/>
          </a:p>
          <a:p>
            <a:endParaRPr lang="en-US" sz="2800" dirty="0">
              <a:latin typeface="Arial" panose="020B0604020202020204" pitchFamily="34" charset="0"/>
              <a:cs typeface="Arial" panose="020B0604020202020204" pitchFamily="34" charset="0"/>
            </a:endParaRPr>
          </a:p>
          <a:p>
            <a:endParaRPr lang="en-US"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957229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965070-04C1-82B5-D07B-2E6B83812157}"/>
              </a:ext>
            </a:extLst>
          </p:cNvPr>
          <p:cNvSpPr>
            <a:spLocks noGrp="1"/>
          </p:cNvSpPr>
          <p:nvPr>
            <p:ph type="title"/>
          </p:nvPr>
        </p:nvSpPr>
        <p:spPr/>
        <p:txBody>
          <a:bodyPr/>
          <a:lstStyle/>
          <a:p>
            <a:pPr algn="ctr"/>
            <a:r>
              <a:rPr lang="en-US" dirty="0">
                <a:latin typeface="Arial" panose="020B0604020202020204" pitchFamily="34" charset="0"/>
                <a:cs typeface="Arial" panose="020B0604020202020204" pitchFamily="34" charset="0"/>
              </a:rPr>
              <a:t>Correcting Misinformation About the Reid Technique</a:t>
            </a:r>
          </a:p>
        </p:txBody>
      </p:sp>
      <p:sp>
        <p:nvSpPr>
          <p:cNvPr id="3" name="Content Placeholder 2">
            <a:extLst>
              <a:ext uri="{FF2B5EF4-FFF2-40B4-BE49-F238E27FC236}">
                <a16:creationId xmlns:a16="http://schemas.microsoft.com/office/drawing/2014/main" id="{926800C8-5CF3-B67B-9322-9922D7A0EA8B}"/>
              </a:ext>
            </a:extLst>
          </p:cNvPr>
          <p:cNvSpPr>
            <a:spLocks noGrp="1"/>
          </p:cNvSpPr>
          <p:nvPr>
            <p:ph idx="1"/>
          </p:nvPr>
        </p:nvSpPr>
        <p:spPr>
          <a:xfrm>
            <a:off x="1103312" y="2052918"/>
            <a:ext cx="10604006" cy="4195481"/>
          </a:xfrm>
        </p:spPr>
        <p:txBody>
          <a:bodyPr>
            <a:normAutofit/>
          </a:bodyPr>
          <a:lstStyle/>
          <a:p>
            <a:r>
              <a:rPr lang="en-US" sz="2800" dirty="0">
                <a:latin typeface="Arial" panose="020B0604020202020204" pitchFamily="34" charset="0"/>
                <a:cs typeface="Arial" panose="020B0604020202020204" pitchFamily="34" charset="0"/>
              </a:rPr>
              <a:t>Critics of the Reid Technique make  a number of criticisms regarding the Reid Technique that are totally false and misleading, including the following</a:t>
            </a:r>
            <a:r>
              <a:rPr lang="en-US" sz="2800" i="1" dirty="0">
                <a:latin typeface="Arial" panose="020B0604020202020204" pitchFamily="34" charset="0"/>
                <a:cs typeface="Arial" panose="020B0604020202020204" pitchFamily="34" charset="0"/>
              </a:rPr>
              <a:t>: </a:t>
            </a:r>
          </a:p>
          <a:p>
            <a:pPr marL="0" indent="0">
              <a:buNone/>
            </a:pPr>
            <a:endParaRPr lang="en-US" sz="2800" dirty="0">
              <a:latin typeface="Arial" panose="020B0604020202020204" pitchFamily="34" charset="0"/>
              <a:cs typeface="Arial" panose="020B0604020202020204" pitchFamily="34" charset="0"/>
            </a:endParaRPr>
          </a:p>
          <a:p>
            <a:pPr lvl="0">
              <a:lnSpc>
                <a:spcPct val="150000"/>
              </a:lnSpc>
            </a:pPr>
            <a:r>
              <a:rPr lang="en-US" sz="2800" i="1" dirty="0">
                <a:solidFill>
                  <a:srgbClr val="FFFF00"/>
                </a:solidFill>
                <a:latin typeface="Arial" panose="020B0604020202020204" pitchFamily="34" charset="0"/>
                <a:cs typeface="Arial" panose="020B0604020202020204" pitchFamily="34" charset="0"/>
              </a:rPr>
              <a:t>The Reid Technique is an accusatory, confrontational process that begins with an accusation of guilt, accusing the subject of committing the crime that is under investigation</a:t>
            </a:r>
          </a:p>
        </p:txBody>
      </p:sp>
    </p:spTree>
    <p:extLst>
      <p:ext uri="{BB962C8B-B14F-4D97-AF65-F5344CB8AC3E}">
        <p14:creationId xmlns:p14="http://schemas.microsoft.com/office/powerpoint/2010/main" val="41373990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2B28B202-7026-3E2D-2C2B-F3BE22198A33}"/>
              </a:ext>
            </a:extLst>
          </p:cNvPr>
          <p:cNvSpPr>
            <a:spLocks noGrp="1"/>
          </p:cNvSpPr>
          <p:nvPr>
            <p:ph idx="1"/>
          </p:nvPr>
        </p:nvSpPr>
        <p:spPr>
          <a:xfrm>
            <a:off x="1103313" y="0"/>
            <a:ext cx="8947150" cy="6248400"/>
          </a:xfrm>
        </p:spPr>
        <p:txBody>
          <a:bodyPr/>
          <a:lstStyle/>
          <a:p>
            <a:endParaRPr lang="en-US" sz="2800" b="1" dirty="0">
              <a:latin typeface="Arial" panose="020B0604020202020204" pitchFamily="34" charset="0"/>
              <a:cs typeface="Arial" panose="020B0604020202020204" pitchFamily="34" charset="0"/>
            </a:endParaRPr>
          </a:p>
          <a:p>
            <a:endParaRPr lang="en-US" sz="2800" b="1" dirty="0">
              <a:latin typeface="Arial" panose="020B0604020202020204" pitchFamily="34" charset="0"/>
              <a:cs typeface="Arial" panose="020B0604020202020204" pitchFamily="34" charset="0"/>
            </a:endParaRPr>
          </a:p>
          <a:p>
            <a:pPr marL="0" indent="0">
              <a:buNone/>
            </a:pPr>
            <a:endParaRPr lang="en-US" sz="2800" b="1" dirty="0">
              <a:latin typeface="Arial" panose="020B0604020202020204" pitchFamily="34" charset="0"/>
              <a:cs typeface="Arial" panose="020B0604020202020204" pitchFamily="34" charset="0"/>
            </a:endParaRPr>
          </a:p>
          <a:p>
            <a:pPr marL="0" indent="0">
              <a:buNone/>
            </a:pPr>
            <a:endParaRPr lang="en-US" sz="2800" b="1" dirty="0">
              <a:latin typeface="Arial" panose="020B0604020202020204" pitchFamily="34" charset="0"/>
              <a:cs typeface="Arial" panose="020B0604020202020204" pitchFamily="34" charset="0"/>
            </a:endParaRPr>
          </a:p>
          <a:p>
            <a:r>
              <a:rPr lang="en-US" sz="2800" b="1" dirty="0">
                <a:latin typeface="Arial" panose="020B0604020202020204" pitchFamily="34" charset="0"/>
                <a:cs typeface="Arial" panose="020B0604020202020204" pitchFamily="34" charset="0"/>
              </a:rPr>
              <a:t>We have published over  100 Investigator Tips on our website, </a:t>
            </a:r>
            <a:r>
              <a:rPr lang="en-US" sz="2800" b="1" dirty="0">
                <a:latin typeface="Arial" panose="020B0604020202020204" pitchFamily="34" charset="0"/>
                <a:cs typeface="Arial" panose="020B0604020202020204" pitchFamily="34" charset="0"/>
                <a:hlinkClick r:id="rId2"/>
              </a:rPr>
              <a:t>www.reid.com</a:t>
            </a:r>
            <a:r>
              <a:rPr lang="en-US" sz="2800" b="1" dirty="0">
                <a:latin typeface="Arial" panose="020B0604020202020204" pitchFamily="34" charset="0"/>
                <a:cs typeface="Arial" panose="020B0604020202020204" pitchFamily="34" charset="0"/>
              </a:rPr>
              <a:t>, under RESOURCES.</a:t>
            </a:r>
            <a:endParaRPr lang="en-US" sz="28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21220307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A30F1E-27F7-F935-1957-533163FF6ACC}"/>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7EE84E1D-C248-59F6-58F3-8AADFA59AFC6}"/>
              </a:ext>
            </a:extLst>
          </p:cNvPr>
          <p:cNvSpPr>
            <a:spLocks noGrp="1"/>
          </p:cNvSpPr>
          <p:nvPr>
            <p:ph idx="1"/>
          </p:nvPr>
        </p:nvSpPr>
        <p:spPr>
          <a:xfrm>
            <a:off x="1103313" y="0"/>
            <a:ext cx="8947150" cy="6248400"/>
          </a:xfrm>
        </p:spPr>
        <p:txBody>
          <a:bodyPr/>
          <a:lstStyle/>
          <a:p>
            <a:endParaRPr lang="en-US" dirty="0"/>
          </a:p>
          <a:p>
            <a:endParaRPr lang="en-US" sz="2800" dirty="0">
              <a:latin typeface="Arial" panose="020B0604020202020204" pitchFamily="34" charset="0"/>
              <a:cs typeface="Arial" panose="020B0604020202020204" pitchFamily="34" charset="0"/>
            </a:endParaRPr>
          </a:p>
          <a:p>
            <a:endParaRPr lang="en-US" sz="2800" dirty="0">
              <a:latin typeface="Arial" panose="020B0604020202020204" pitchFamily="34" charset="0"/>
              <a:cs typeface="Arial" panose="020B0604020202020204" pitchFamily="34" charset="0"/>
            </a:endParaRPr>
          </a:p>
          <a:p>
            <a:r>
              <a:rPr lang="en-US" sz="2800" dirty="0">
                <a:latin typeface="Arial" panose="020B0604020202020204" pitchFamily="34" charset="0"/>
                <a:cs typeface="Arial" panose="020B0604020202020204" pitchFamily="34" charset="0"/>
              </a:rPr>
              <a:t>Thank you very much for listening to this program regarding the false claims made by various critics of The Reid Technique </a:t>
            </a:r>
          </a:p>
          <a:p>
            <a:endParaRPr lang="en-US" sz="2800" dirty="0">
              <a:latin typeface="Arial" panose="020B0604020202020204" pitchFamily="34" charset="0"/>
              <a:cs typeface="Arial" panose="020B0604020202020204" pitchFamily="34" charset="0"/>
            </a:endParaRPr>
          </a:p>
          <a:p>
            <a:r>
              <a:rPr lang="en-US" sz="2800" dirty="0">
                <a:latin typeface="Arial" panose="020B0604020202020204" pitchFamily="34" charset="0"/>
                <a:cs typeface="Arial" panose="020B0604020202020204" pitchFamily="34" charset="0"/>
              </a:rPr>
              <a:t>Joseph P. Buckley</a:t>
            </a:r>
          </a:p>
          <a:p>
            <a:r>
              <a:rPr lang="en-US" sz="2800" dirty="0">
                <a:latin typeface="Arial" panose="020B0604020202020204" pitchFamily="34" charset="0"/>
                <a:cs typeface="Arial" panose="020B0604020202020204" pitchFamily="34" charset="0"/>
                <a:hlinkClick r:id="rId2"/>
              </a:rPr>
              <a:t>jbuckley@reid.com</a:t>
            </a:r>
            <a:endParaRPr lang="en-US" sz="2800" dirty="0">
              <a:latin typeface="Arial" panose="020B0604020202020204" pitchFamily="34" charset="0"/>
              <a:cs typeface="Arial" panose="020B0604020202020204" pitchFamily="34" charset="0"/>
            </a:endParaRPr>
          </a:p>
          <a:p>
            <a:r>
              <a:rPr lang="en-US" sz="2800" dirty="0">
                <a:latin typeface="Arial" panose="020B0604020202020204" pitchFamily="34" charset="0"/>
                <a:cs typeface="Arial" panose="020B0604020202020204" pitchFamily="34" charset="0"/>
              </a:rPr>
              <a:t>800-255-5747 </a:t>
            </a:r>
            <a:r>
              <a:rPr lang="en-US" sz="2800" dirty="0" err="1">
                <a:latin typeface="Arial" panose="020B0604020202020204" pitchFamily="34" charset="0"/>
                <a:cs typeface="Arial" panose="020B0604020202020204" pitchFamily="34" charset="0"/>
              </a:rPr>
              <a:t>ext</a:t>
            </a:r>
            <a:r>
              <a:rPr lang="en-US" sz="2800" dirty="0">
                <a:latin typeface="Arial" panose="020B0604020202020204" pitchFamily="34" charset="0"/>
                <a:cs typeface="Arial" panose="020B0604020202020204" pitchFamily="34" charset="0"/>
              </a:rPr>
              <a:t> 119</a:t>
            </a:r>
          </a:p>
        </p:txBody>
      </p:sp>
    </p:spTree>
    <p:extLst>
      <p:ext uri="{BB962C8B-B14F-4D97-AF65-F5344CB8AC3E}">
        <p14:creationId xmlns:p14="http://schemas.microsoft.com/office/powerpoint/2010/main" val="41617746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B7564E-4A1E-4A04-B617-65B2B276A26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C97B536-A8E4-5311-9BFA-DF69CDAF9ABD}"/>
              </a:ext>
            </a:extLst>
          </p:cNvPr>
          <p:cNvSpPr>
            <a:spLocks noGrp="1"/>
          </p:cNvSpPr>
          <p:nvPr>
            <p:ph type="title"/>
          </p:nvPr>
        </p:nvSpPr>
        <p:spPr>
          <a:xfrm>
            <a:off x="687675" y="0"/>
            <a:ext cx="9404723" cy="1400530"/>
          </a:xfrm>
        </p:spPr>
        <p:txBody>
          <a:bodyPr/>
          <a:lstStyle/>
          <a:p>
            <a:pPr algn="ctr"/>
            <a:r>
              <a:rPr lang="en-US" dirty="0">
                <a:latin typeface="Arial" panose="020B0604020202020204" pitchFamily="34" charset="0"/>
                <a:cs typeface="Arial" panose="020B0604020202020204" pitchFamily="34" charset="0"/>
              </a:rPr>
              <a:t>Correcting Misinformation About the Reid Technique</a:t>
            </a:r>
          </a:p>
        </p:txBody>
      </p:sp>
      <p:sp>
        <p:nvSpPr>
          <p:cNvPr id="3" name="Content Placeholder 2">
            <a:extLst>
              <a:ext uri="{FF2B5EF4-FFF2-40B4-BE49-F238E27FC236}">
                <a16:creationId xmlns:a16="http://schemas.microsoft.com/office/drawing/2014/main" id="{4710E092-DDA2-A97D-FAB2-DFDC6DFB3766}"/>
              </a:ext>
            </a:extLst>
          </p:cNvPr>
          <p:cNvSpPr>
            <a:spLocks noGrp="1"/>
          </p:cNvSpPr>
          <p:nvPr>
            <p:ph idx="1"/>
          </p:nvPr>
        </p:nvSpPr>
        <p:spPr>
          <a:xfrm>
            <a:off x="1089458" y="1400530"/>
            <a:ext cx="10604006" cy="5457470"/>
          </a:xfrm>
        </p:spPr>
        <p:txBody>
          <a:bodyPr>
            <a:normAutofit/>
          </a:bodyPr>
          <a:lstStyle/>
          <a:p>
            <a:endParaRPr lang="en-US" sz="2800" b="1" i="1" dirty="0">
              <a:latin typeface="Arial" panose="020B0604020202020204" pitchFamily="34" charset="0"/>
              <a:cs typeface="Arial" panose="020B0604020202020204" pitchFamily="34" charset="0"/>
            </a:endParaRPr>
          </a:p>
          <a:p>
            <a:r>
              <a:rPr lang="en-US" sz="2800" b="1" i="1" dirty="0">
                <a:latin typeface="Arial" panose="020B0604020202020204" pitchFamily="34" charset="0"/>
                <a:cs typeface="Arial" panose="020B0604020202020204" pitchFamily="34" charset="0"/>
              </a:rPr>
              <a:t>Response:</a:t>
            </a:r>
            <a:r>
              <a:rPr lang="en-US" sz="2800" i="1" dirty="0">
                <a:latin typeface="Arial" panose="020B0604020202020204" pitchFamily="34" charset="0"/>
                <a:cs typeface="Arial" panose="020B0604020202020204" pitchFamily="34" charset="0"/>
              </a:rPr>
              <a:t> </a:t>
            </a:r>
            <a:r>
              <a:rPr lang="en-US" sz="2800" dirty="0">
                <a:latin typeface="Arial" panose="020B0604020202020204" pitchFamily="34" charset="0"/>
                <a:cs typeface="Arial" panose="020B0604020202020204" pitchFamily="34" charset="0"/>
              </a:rPr>
              <a:t>To the contrary, the Reid Technique always begins with a a non-confrontational, non-accusatory investigative interview – here is an example:</a:t>
            </a:r>
          </a:p>
          <a:p>
            <a:pPr marL="0" indent="0">
              <a:buNone/>
            </a:pPr>
            <a:endParaRPr lang="en-US" sz="2800" dirty="0">
              <a:latin typeface="Arial" panose="020B0604020202020204" pitchFamily="34" charset="0"/>
              <a:cs typeface="Arial" panose="020B0604020202020204" pitchFamily="34" charset="0"/>
            </a:endParaRPr>
          </a:p>
          <a:p>
            <a:pPr lvl="0"/>
            <a:r>
              <a:rPr lang="en-US" sz="2800" dirty="0">
                <a:latin typeface="Arial" panose="020B0604020202020204" pitchFamily="34" charset="0"/>
                <a:cs typeface="Arial" panose="020B0604020202020204" pitchFamily="34" charset="0"/>
              </a:rPr>
              <a:t>Case background: $2,100 in cash was stolen from a jewelry store deposit. Two employees had access to the deposit</a:t>
            </a:r>
          </a:p>
          <a:p>
            <a:pPr lvl="0"/>
            <a:endParaRPr lang="en-US" sz="2800" i="1" dirty="0">
              <a:latin typeface="Arial" panose="020B0604020202020204" pitchFamily="34" charset="0"/>
              <a:cs typeface="Arial" panose="020B0604020202020204" pitchFamily="34" charset="0"/>
            </a:endParaRPr>
          </a:p>
          <a:p>
            <a:pPr lvl="0"/>
            <a:r>
              <a:rPr lang="en-US" sz="2800" dirty="0">
                <a:latin typeface="Arial" panose="020B0604020202020204" pitchFamily="34" charset="0"/>
                <a:cs typeface="Arial" panose="020B0604020202020204" pitchFamily="34" charset="0"/>
              </a:rPr>
              <a:t>Here is one of the employee interviews</a:t>
            </a:r>
          </a:p>
        </p:txBody>
      </p:sp>
    </p:spTree>
    <p:extLst>
      <p:ext uri="{BB962C8B-B14F-4D97-AF65-F5344CB8AC3E}">
        <p14:creationId xmlns:p14="http://schemas.microsoft.com/office/powerpoint/2010/main" val="31336608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500"/>
                                        <p:tgtEl>
                                          <p:spTgt spid="3">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5" end="5"/>
                                            </p:txEl>
                                          </p:spTgt>
                                        </p:tgtEl>
                                        <p:attrNameLst>
                                          <p:attrName>style.visibility</p:attrName>
                                        </p:attrNameLst>
                                      </p:cBhvr>
                                      <p:to>
                                        <p:strVal val="visible"/>
                                      </p:to>
                                    </p:set>
                                    <p:animEffect transition="in" filter="fade">
                                      <p:cBhvr>
                                        <p:cTn id="1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DA13B5-148A-BBF0-D18C-9A205E9413A5}"/>
              </a:ext>
            </a:extLst>
          </p:cNvPr>
          <p:cNvSpPr>
            <a:spLocks noGrp="1"/>
          </p:cNvSpPr>
          <p:nvPr>
            <p:ph type="title"/>
          </p:nvPr>
        </p:nvSpPr>
        <p:spPr/>
        <p:txBody>
          <a:bodyPr/>
          <a:lstStyle/>
          <a:p>
            <a:endParaRPr lang="en-US"/>
          </a:p>
        </p:txBody>
      </p:sp>
    </p:spTree>
    <p:extLst>
      <p:ext uri="{BB962C8B-B14F-4D97-AF65-F5344CB8AC3E}">
        <p14:creationId xmlns:p14="http://schemas.microsoft.com/office/powerpoint/2010/main" val="42493155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4E0B23-B293-A180-88E1-3FA3726B358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A39C79D-7A65-4C3C-ACAB-86B258123CFF}"/>
              </a:ext>
            </a:extLst>
          </p:cNvPr>
          <p:cNvSpPr>
            <a:spLocks noGrp="1"/>
          </p:cNvSpPr>
          <p:nvPr>
            <p:ph type="title"/>
          </p:nvPr>
        </p:nvSpPr>
        <p:spPr/>
        <p:txBody>
          <a:bodyPr/>
          <a:lstStyle/>
          <a:p>
            <a:pPr algn="ctr"/>
            <a:r>
              <a:rPr lang="en-US" dirty="0">
                <a:latin typeface="Arial" panose="020B0604020202020204" pitchFamily="34" charset="0"/>
                <a:cs typeface="Arial" panose="020B0604020202020204" pitchFamily="34" charset="0"/>
              </a:rPr>
              <a:t>Correcting Misinformation About the Reid Technique</a:t>
            </a:r>
          </a:p>
        </p:txBody>
      </p:sp>
      <p:sp>
        <p:nvSpPr>
          <p:cNvPr id="3" name="Content Placeholder 2">
            <a:extLst>
              <a:ext uri="{FF2B5EF4-FFF2-40B4-BE49-F238E27FC236}">
                <a16:creationId xmlns:a16="http://schemas.microsoft.com/office/drawing/2014/main" id="{0EFE00DA-3943-295B-1D4A-744F3FF7ED0C}"/>
              </a:ext>
            </a:extLst>
          </p:cNvPr>
          <p:cNvSpPr>
            <a:spLocks noGrp="1"/>
          </p:cNvSpPr>
          <p:nvPr>
            <p:ph idx="1"/>
          </p:nvPr>
        </p:nvSpPr>
        <p:spPr>
          <a:xfrm>
            <a:off x="1103312" y="2052918"/>
            <a:ext cx="10493602" cy="4195481"/>
          </a:xfrm>
        </p:spPr>
        <p:txBody>
          <a:bodyPr>
            <a:normAutofit lnSpcReduction="10000"/>
          </a:bodyPr>
          <a:lstStyle/>
          <a:p>
            <a:r>
              <a:rPr lang="en-US" sz="2800" i="1" dirty="0">
                <a:latin typeface="Arial" panose="020B0604020202020204" pitchFamily="34" charset="0"/>
                <a:cs typeface="Arial" panose="020B0604020202020204" pitchFamily="34" charset="0"/>
              </a:rPr>
              <a:t>As you just saw, the interview is a question-and-answer process</a:t>
            </a:r>
          </a:p>
          <a:p>
            <a:pPr marL="0" indent="0">
              <a:buNone/>
            </a:pPr>
            <a:endParaRPr lang="en-US" sz="2800" i="1" dirty="0">
              <a:latin typeface="Arial" panose="020B0604020202020204" pitchFamily="34" charset="0"/>
              <a:cs typeface="Arial" panose="020B0604020202020204" pitchFamily="34" charset="0"/>
            </a:endParaRPr>
          </a:p>
          <a:p>
            <a:r>
              <a:rPr lang="en-US" sz="2800" i="1" dirty="0">
                <a:latin typeface="Arial" panose="020B0604020202020204" pitchFamily="34" charset="0"/>
                <a:cs typeface="Arial" panose="020B0604020202020204" pitchFamily="34" charset="0"/>
              </a:rPr>
              <a:t> The investigator does not make any accusations of guilt during the interview, but is a neutral, objective fact-finder, asking the subject to tell their story as to what happened</a:t>
            </a:r>
          </a:p>
          <a:p>
            <a:pPr marL="0" indent="0">
              <a:buNone/>
            </a:pPr>
            <a:endParaRPr lang="en-US" sz="2800" i="1" dirty="0">
              <a:latin typeface="Arial" panose="020B0604020202020204" pitchFamily="34" charset="0"/>
              <a:cs typeface="Arial" panose="020B0604020202020204" pitchFamily="34" charset="0"/>
            </a:endParaRPr>
          </a:p>
          <a:p>
            <a:r>
              <a:rPr lang="en-US" sz="2800" i="1" dirty="0">
                <a:latin typeface="Arial" panose="020B0604020202020204" pitchFamily="34" charset="0"/>
                <a:cs typeface="Arial" panose="020B0604020202020204" pitchFamily="34" charset="0"/>
              </a:rPr>
              <a:t>The interview consists primarily of investigative questions, supplemented by a few behavior-provoking questions</a:t>
            </a:r>
          </a:p>
          <a:p>
            <a:endParaRPr lang="en-US" sz="28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5672665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C93596-8E75-DAB4-CDD9-6A47D9301C6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216315B-9F17-164A-CBC4-066CB02A0670}"/>
              </a:ext>
            </a:extLst>
          </p:cNvPr>
          <p:cNvSpPr>
            <a:spLocks noGrp="1"/>
          </p:cNvSpPr>
          <p:nvPr>
            <p:ph type="title"/>
          </p:nvPr>
        </p:nvSpPr>
        <p:spPr>
          <a:xfrm>
            <a:off x="874220" y="104375"/>
            <a:ext cx="9404723" cy="1400530"/>
          </a:xfrm>
        </p:spPr>
        <p:txBody>
          <a:bodyPr/>
          <a:lstStyle/>
          <a:p>
            <a:pPr algn="ctr"/>
            <a:r>
              <a:rPr lang="en-US" dirty="0">
                <a:latin typeface="Arial" panose="020B0604020202020204" pitchFamily="34" charset="0"/>
                <a:cs typeface="Arial" panose="020B0604020202020204" pitchFamily="34" charset="0"/>
              </a:rPr>
              <a:t>Correcting Misinformation About the Reid Technique</a:t>
            </a:r>
          </a:p>
        </p:txBody>
      </p:sp>
      <p:sp>
        <p:nvSpPr>
          <p:cNvPr id="3" name="Content Placeholder 2">
            <a:extLst>
              <a:ext uri="{FF2B5EF4-FFF2-40B4-BE49-F238E27FC236}">
                <a16:creationId xmlns:a16="http://schemas.microsoft.com/office/drawing/2014/main" id="{B406EB4E-81C5-1AB8-50C3-4F82D7577BCE}"/>
              </a:ext>
            </a:extLst>
          </p:cNvPr>
          <p:cNvSpPr>
            <a:spLocks noGrp="1"/>
          </p:cNvSpPr>
          <p:nvPr>
            <p:ph idx="1"/>
          </p:nvPr>
        </p:nvSpPr>
        <p:spPr>
          <a:xfrm>
            <a:off x="239485" y="1504905"/>
            <a:ext cx="11952515" cy="4924924"/>
          </a:xfrm>
        </p:spPr>
        <p:txBody>
          <a:bodyPr>
            <a:noAutofit/>
          </a:bodyPr>
          <a:lstStyle/>
          <a:p>
            <a:pPr>
              <a:lnSpc>
                <a:spcPct val="150000"/>
              </a:lnSpc>
            </a:pPr>
            <a:r>
              <a:rPr lang="en-US" sz="2800" dirty="0">
                <a:latin typeface="Arial" panose="020B0604020202020204" pitchFamily="34" charset="0"/>
                <a:cs typeface="Arial" panose="020B0604020202020204" pitchFamily="34" charset="0"/>
              </a:rPr>
              <a:t>Another </a:t>
            </a:r>
            <a:r>
              <a:rPr lang="en-US" sz="2800" i="1" dirty="0">
                <a:latin typeface="Arial" panose="020B0604020202020204" pitchFamily="34" charset="0"/>
                <a:cs typeface="Arial" panose="020B0604020202020204" pitchFamily="34" charset="0"/>
              </a:rPr>
              <a:t>Criticism </a:t>
            </a:r>
            <a:r>
              <a:rPr lang="en-US" sz="2800" dirty="0">
                <a:latin typeface="Arial" panose="020B0604020202020204" pitchFamily="34" charset="0"/>
                <a:cs typeface="Arial" panose="020B0604020202020204" pitchFamily="34" charset="0"/>
              </a:rPr>
              <a:t>of the Reid Technique references the</a:t>
            </a:r>
            <a:r>
              <a:rPr lang="en-US" sz="2800" i="1" dirty="0">
                <a:latin typeface="Arial" panose="020B0604020202020204" pitchFamily="34" charset="0"/>
                <a:cs typeface="Arial" panose="020B0604020202020204" pitchFamily="34" charset="0"/>
              </a:rPr>
              <a:t> interrogation process: </a:t>
            </a:r>
            <a:endParaRPr lang="en-US" sz="2800" dirty="0">
              <a:latin typeface="Arial" panose="020B0604020202020204" pitchFamily="34" charset="0"/>
              <a:cs typeface="Arial" panose="020B0604020202020204" pitchFamily="34" charset="0"/>
            </a:endParaRPr>
          </a:p>
          <a:p>
            <a:pPr>
              <a:lnSpc>
                <a:spcPct val="150000"/>
              </a:lnSpc>
            </a:pPr>
            <a:r>
              <a:rPr lang="en-US" sz="2800" i="1" dirty="0">
                <a:solidFill>
                  <a:srgbClr val="FFFF00"/>
                </a:solidFill>
                <a:latin typeface="Arial" panose="020B0604020202020204" pitchFamily="34" charset="0"/>
                <a:cs typeface="Arial" panose="020B0604020202020204" pitchFamily="34" charset="0"/>
              </a:rPr>
              <a:t>The Reid Technique involves psychologically manipulative tactics such as exaggerating the legal consequences of the subject’s behavior, making promises of leniency in return for a confession, creating false evidence; and conducting questioning for an exhaustively lengthy period of time.”</a:t>
            </a:r>
            <a:endParaRPr lang="en-US" sz="2800" dirty="0">
              <a:solidFill>
                <a:srgbClr val="FFFF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385323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F0AB5B3-A3F6-6787-0EBC-14D046AB837C}"/>
              </a:ext>
            </a:extLst>
          </p:cNvPr>
          <p:cNvSpPr>
            <a:spLocks noGrp="1"/>
          </p:cNvSpPr>
          <p:nvPr>
            <p:ph idx="1"/>
          </p:nvPr>
        </p:nvSpPr>
        <p:spPr>
          <a:xfrm>
            <a:off x="1103312" y="740230"/>
            <a:ext cx="10812917" cy="5508170"/>
          </a:xfrm>
        </p:spPr>
        <p:txBody>
          <a:bodyPr>
            <a:normAutofit lnSpcReduction="10000"/>
          </a:bodyPr>
          <a:lstStyle/>
          <a:p>
            <a:pPr>
              <a:lnSpc>
                <a:spcPct val="150000"/>
              </a:lnSpc>
            </a:pPr>
            <a:r>
              <a:rPr lang="en-US" sz="2800" dirty="0">
                <a:latin typeface="Arial" panose="020B0604020202020204" pitchFamily="34" charset="0"/>
                <a:cs typeface="Arial" panose="020B0604020202020204" pitchFamily="34" charset="0"/>
              </a:rPr>
              <a:t>Another </a:t>
            </a:r>
            <a:r>
              <a:rPr lang="en-US" sz="2800" i="1" dirty="0">
                <a:latin typeface="Arial" panose="020B0604020202020204" pitchFamily="34" charset="0"/>
                <a:cs typeface="Arial" panose="020B0604020202020204" pitchFamily="34" charset="0"/>
              </a:rPr>
              <a:t>Criticism </a:t>
            </a:r>
            <a:r>
              <a:rPr lang="en-US" sz="2800" dirty="0">
                <a:latin typeface="Arial" panose="020B0604020202020204" pitchFamily="34" charset="0"/>
                <a:cs typeface="Arial" panose="020B0604020202020204" pitchFamily="34" charset="0"/>
              </a:rPr>
              <a:t>of the Reid Technique references the</a:t>
            </a:r>
            <a:r>
              <a:rPr lang="en-US" sz="2800" i="1" dirty="0">
                <a:latin typeface="Arial" panose="020B0604020202020204" pitchFamily="34" charset="0"/>
                <a:cs typeface="Arial" panose="020B0604020202020204" pitchFamily="34" charset="0"/>
              </a:rPr>
              <a:t> interrogation process: </a:t>
            </a:r>
            <a:endParaRPr lang="en-US" sz="2800" dirty="0">
              <a:latin typeface="Arial" panose="020B0604020202020204" pitchFamily="34" charset="0"/>
              <a:cs typeface="Arial" panose="020B0604020202020204" pitchFamily="34" charset="0"/>
            </a:endParaRPr>
          </a:p>
          <a:p>
            <a:pPr>
              <a:lnSpc>
                <a:spcPct val="150000"/>
              </a:lnSpc>
            </a:pPr>
            <a:endParaRPr lang="en-US" dirty="0"/>
          </a:p>
          <a:p>
            <a:pPr>
              <a:lnSpc>
                <a:spcPct val="150000"/>
              </a:lnSpc>
            </a:pPr>
            <a:r>
              <a:rPr lang="en-US" sz="2800" i="1" dirty="0">
                <a:solidFill>
                  <a:srgbClr val="FFFF00"/>
                </a:solidFill>
                <a:latin typeface="Arial" panose="020B0604020202020204" pitchFamily="34" charset="0"/>
                <a:cs typeface="Arial" panose="020B0604020202020204" pitchFamily="34" charset="0"/>
              </a:rPr>
              <a:t>In the Reid Technique, during the interrogation, the investigator suggests to the suspect that if they had a psychologically acceptable reason for committing the crime, they will receive a reduced punishment (minimization techniques), but if they do not confess, they will face maximum punishment (maximization techniques) </a:t>
            </a:r>
          </a:p>
        </p:txBody>
      </p:sp>
    </p:spTree>
    <p:extLst>
      <p:ext uri="{BB962C8B-B14F-4D97-AF65-F5344CB8AC3E}">
        <p14:creationId xmlns:p14="http://schemas.microsoft.com/office/powerpoint/2010/main" val="40600326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627D03-4C7E-C2B0-D062-07165432471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8ADCB36-2850-C540-D713-94282EE28FC7}"/>
              </a:ext>
            </a:extLst>
          </p:cNvPr>
          <p:cNvSpPr>
            <a:spLocks noGrp="1"/>
          </p:cNvSpPr>
          <p:nvPr>
            <p:ph idx="1"/>
          </p:nvPr>
        </p:nvSpPr>
        <p:spPr>
          <a:xfrm>
            <a:off x="466891" y="602343"/>
            <a:ext cx="10319431" cy="5653313"/>
          </a:xfrm>
        </p:spPr>
        <p:txBody>
          <a:bodyPr>
            <a:normAutofit/>
          </a:bodyPr>
          <a:lstStyle/>
          <a:p>
            <a:pPr marL="0" indent="0">
              <a:lnSpc>
                <a:spcPct val="150000"/>
              </a:lnSpc>
              <a:buNone/>
            </a:pPr>
            <a:r>
              <a:rPr lang="en-US" sz="2800" i="1" dirty="0">
                <a:latin typeface="Arial" panose="020B0604020202020204" pitchFamily="34" charset="0"/>
                <a:cs typeface="Arial" panose="020B0604020202020204" pitchFamily="34" charset="0"/>
              </a:rPr>
              <a:t>	</a:t>
            </a:r>
          </a:p>
          <a:p>
            <a:pPr marL="0" indent="0">
              <a:lnSpc>
                <a:spcPct val="150000"/>
              </a:lnSpc>
              <a:buNone/>
            </a:pPr>
            <a:r>
              <a:rPr lang="en-US" sz="2800" b="1" dirty="0">
                <a:latin typeface="Arial" panose="020B0604020202020204" pitchFamily="34" charset="0"/>
                <a:cs typeface="Arial" panose="020B0604020202020204" pitchFamily="34" charset="0"/>
              </a:rPr>
              <a:t>Response:</a:t>
            </a:r>
            <a:r>
              <a:rPr lang="en-US" sz="2800" dirty="0">
                <a:latin typeface="Arial" panose="020B0604020202020204" pitchFamily="34" charset="0"/>
                <a:cs typeface="Arial" panose="020B0604020202020204" pitchFamily="34" charset="0"/>
              </a:rPr>
              <a:t> The core of the Reid interrogation process is “theme development,” in which the investigator presents a moral or psychological excuse for the subject’s behavior. The interrogation theme reinforces the subject’s rationalizations or justifications for committing the crime. </a:t>
            </a:r>
          </a:p>
        </p:txBody>
      </p:sp>
    </p:spTree>
    <p:extLst>
      <p:ext uri="{BB962C8B-B14F-4D97-AF65-F5344CB8AC3E}">
        <p14:creationId xmlns:p14="http://schemas.microsoft.com/office/powerpoint/2010/main" val="9165196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Ion</Template>
  <TotalTime>1794</TotalTime>
  <Words>1559</Words>
  <Application>Microsoft Macintosh PowerPoint</Application>
  <PresentationFormat>Widescreen</PresentationFormat>
  <Paragraphs>119</Paragraphs>
  <Slides>31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31</vt:i4>
      </vt:variant>
    </vt:vector>
  </HeadingPairs>
  <TitlesOfParts>
    <vt:vector size="36" baseType="lpstr">
      <vt:lpstr>Aptos</vt:lpstr>
      <vt:lpstr>Arial</vt:lpstr>
      <vt:lpstr>Century Gothic</vt:lpstr>
      <vt:lpstr>Wingdings 3</vt:lpstr>
      <vt:lpstr>Ion</vt:lpstr>
      <vt:lpstr>Video Illustrations of the Reid Technique   </vt:lpstr>
      <vt:lpstr>Correcting Misinformation About the Reid Technique</vt:lpstr>
      <vt:lpstr>Correcting Misinformation About the Reid Technique</vt:lpstr>
      <vt:lpstr>Correcting Misinformation About the Reid Technique</vt:lpstr>
      <vt:lpstr>PowerPoint Presentation</vt:lpstr>
      <vt:lpstr>Correcting Misinformation About the Reid Technique</vt:lpstr>
      <vt:lpstr>Correcting Misinformation About the Reid Technique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Correcting Misinformation About the Reid Technique</vt:lpstr>
      <vt:lpstr>Correcting Misinformation About the Reid Technique</vt:lpstr>
      <vt:lpstr>Correcting Misinformation About the Reid Technique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Joseph Buckley</dc:creator>
  <cp:lastModifiedBy>Joseph Buckley</cp:lastModifiedBy>
  <cp:revision>41</cp:revision>
  <dcterms:created xsi:type="dcterms:W3CDTF">2025-07-28T15:25:16Z</dcterms:created>
  <dcterms:modified xsi:type="dcterms:W3CDTF">2025-08-28T16:14:55Z</dcterms:modified>
</cp:coreProperties>
</file>